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handoutMasterIdLst>
    <p:handoutMasterId r:id="rId36"/>
  </p:handoutMasterIdLst>
  <p:sldIdLst>
    <p:sldId id="280" r:id="rId5"/>
    <p:sldId id="258" r:id="rId6"/>
    <p:sldId id="260" r:id="rId7"/>
    <p:sldId id="262" r:id="rId8"/>
    <p:sldId id="263" r:id="rId9"/>
    <p:sldId id="298" r:id="rId10"/>
    <p:sldId id="279" r:id="rId11"/>
    <p:sldId id="264" r:id="rId12"/>
    <p:sldId id="271" r:id="rId13"/>
    <p:sldId id="299" r:id="rId14"/>
    <p:sldId id="300" r:id="rId15"/>
    <p:sldId id="278" r:id="rId16"/>
    <p:sldId id="294" r:id="rId17"/>
    <p:sldId id="287" r:id="rId18"/>
    <p:sldId id="301" r:id="rId19"/>
    <p:sldId id="302" r:id="rId20"/>
    <p:sldId id="290" r:id="rId21"/>
    <p:sldId id="293" r:id="rId22"/>
    <p:sldId id="288" r:id="rId23"/>
    <p:sldId id="303" r:id="rId24"/>
    <p:sldId id="304" r:id="rId25"/>
    <p:sldId id="291" r:id="rId26"/>
    <p:sldId id="295" r:id="rId27"/>
    <p:sldId id="289" r:id="rId28"/>
    <p:sldId id="305" r:id="rId29"/>
    <p:sldId id="306" r:id="rId30"/>
    <p:sldId id="292" r:id="rId31"/>
    <p:sldId id="296" r:id="rId32"/>
    <p:sldId id="297" r:id="rId33"/>
    <p:sldId id="27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C7C1"/>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2FAF97-6322-CB93-E9A2-DA66DC16D5D8}" v="213" dt="2025-02-13T20:10:37.367"/>
    <p1510:client id="{736F7AEE-1935-4A24-8AD1-F5BF66F940D1}" v="25" dt="2025-02-13T22:10:30.882"/>
    <p1510:client id="{83F9CFA9-6B43-CCAB-A8D3-EEEE83FCD105}" v="528" dt="2025-02-12T21:06:13.918"/>
    <p1510:client id="{8C1DBE38-0AF1-4FAD-9CF1-7B778B56CDCF}" v="5" dt="2025-02-13T22:02:38.292"/>
    <p1510:client id="{9CCD768F-3544-E87E-1D04-498025BD78C6}" v="402" dt="2025-02-13T19:47:05.572"/>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Stile chiaro 1 - Colore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8FB837D-C827-4EFA-A057-4D05807E0F7C}" styleName="Stile con tema 1 - Colore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257" autoAdjust="0"/>
  </p:normalViewPr>
  <p:slideViewPr>
    <p:cSldViewPr snapToGrid="0">
      <p:cViewPr varScale="1">
        <p:scale>
          <a:sx n="81" d="100"/>
          <a:sy n="81" d="100"/>
        </p:scale>
        <p:origin x="168" y="6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2/13/2025</a:t>
            </a:fld>
            <a:endParaRPr lang="en-US"/>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‹N›</a:t>
            </a:fld>
            <a:endParaRPr lang="en-US"/>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2/13/2025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‹N›</a:t>
            </a:fld>
            <a:endParaRPr lang="en-US"/>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071D96E-4CA2-485E-9EE5-CEB7143ACC3B}" type="slidenum">
              <a:rPr lang="en-US" smtClean="0"/>
              <a:t>9</a:t>
            </a:fld>
            <a:endParaRPr lang="en-US"/>
          </a:p>
        </p:txBody>
      </p:sp>
    </p:spTree>
    <p:extLst>
      <p:ext uri="{BB962C8B-B14F-4D97-AF65-F5344CB8AC3E}">
        <p14:creationId xmlns:p14="http://schemas.microsoft.com/office/powerpoint/2010/main" val="78334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C7F0F4-9E6A-220C-2163-242DC4B9F94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1DFA86AB-14C0-23DB-D232-FFCED05F9594}"/>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1774B6DC-93C3-427D-8416-075966ECE29C}"/>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D08D7DA8-97CB-48B0-E5E4-DF1D7735C3D1}"/>
              </a:ext>
            </a:extLst>
          </p:cNvPr>
          <p:cNvSpPr>
            <a:spLocks noGrp="1"/>
          </p:cNvSpPr>
          <p:nvPr>
            <p:ph type="sldNum" sz="quarter" idx="5"/>
          </p:nvPr>
        </p:nvSpPr>
        <p:spPr/>
        <p:txBody>
          <a:bodyPr/>
          <a:lstStyle/>
          <a:p>
            <a:fld id="{5071D96E-4CA2-485E-9EE5-CEB7143ACC3B}" type="slidenum">
              <a:rPr lang="en-US" smtClean="0"/>
              <a:t>10</a:t>
            </a:fld>
            <a:endParaRPr lang="en-US"/>
          </a:p>
        </p:txBody>
      </p:sp>
    </p:spTree>
    <p:extLst>
      <p:ext uri="{BB962C8B-B14F-4D97-AF65-F5344CB8AC3E}">
        <p14:creationId xmlns:p14="http://schemas.microsoft.com/office/powerpoint/2010/main" val="760801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28E3AE-B993-4482-EECD-FBBAFEB95AFC}"/>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D5701D44-D82E-E748-D803-CC24AEB2B44F}"/>
              </a:ext>
            </a:extLst>
          </p:cNvPr>
          <p:cNvSpPr>
            <a:spLocks noGrp="1" noRot="1" noChangeAspect="1"/>
          </p:cNvSpPr>
          <p:nvPr>
            <p:ph type="sldImg"/>
          </p:nvPr>
        </p:nvSpPr>
        <p:spPr/>
      </p:sp>
      <p:sp>
        <p:nvSpPr>
          <p:cNvPr id="3" name="Segnaposto note 2">
            <a:extLst>
              <a:ext uri="{FF2B5EF4-FFF2-40B4-BE49-F238E27FC236}">
                <a16:creationId xmlns:a16="http://schemas.microsoft.com/office/drawing/2014/main" id="{B9B58EC7-0B5B-1305-1014-F4C143C110AF}"/>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BE63F43C-2324-1872-7E35-91F8525D1EDE}"/>
              </a:ext>
            </a:extLst>
          </p:cNvPr>
          <p:cNvSpPr>
            <a:spLocks noGrp="1"/>
          </p:cNvSpPr>
          <p:nvPr>
            <p:ph type="sldNum" sz="quarter" idx="5"/>
          </p:nvPr>
        </p:nvSpPr>
        <p:spPr/>
        <p:txBody>
          <a:bodyPr/>
          <a:lstStyle/>
          <a:p>
            <a:fld id="{5071D96E-4CA2-485E-9EE5-CEB7143ACC3B}" type="slidenum">
              <a:rPr lang="en-US" smtClean="0"/>
              <a:t>11</a:t>
            </a:fld>
            <a:endParaRPr lang="en-US"/>
          </a:p>
        </p:txBody>
      </p:sp>
    </p:spTree>
    <p:extLst>
      <p:ext uri="{BB962C8B-B14F-4D97-AF65-F5344CB8AC3E}">
        <p14:creationId xmlns:p14="http://schemas.microsoft.com/office/powerpoint/2010/main" val="14019699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endParaRPr lang="en-US"/>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‹N›</a:t>
            </a:fld>
            <a:endParaRPr lang="en-US"/>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‹N›</a:t>
            </a:fld>
            <a:endParaRPr lang="en-US"/>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‹N›</a:t>
            </a:fld>
            <a:endParaRPr lang="en-US"/>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dt="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1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4.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Andex125/progetto-AI" TargetMode="External"/><Relationship Id="rId2" Type="http://schemas.openxmlformats.org/officeDocument/2006/relationships/image" Target="../media/image35.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38447B8-4AD4-688A-5AF8-39E251DEB2D8}"/>
            </a:ext>
          </a:extLst>
        </p:cNvPr>
        <p:cNvGrpSpPr/>
        <p:nvPr/>
      </p:nvGrpSpPr>
      <p:grpSpPr>
        <a:xfrm>
          <a:off x="0" y="0"/>
          <a:ext cx="0" cy="0"/>
          <a:chOff x="0" y="0"/>
          <a:chExt cx="0" cy="0"/>
        </a:xfrm>
      </p:grpSpPr>
      <p:sp>
        <p:nvSpPr>
          <p:cNvPr id="50" name="Rectangle 3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immagine 4" descr="Immagine che contiene Policromia, stella, luce&#10;&#10;Il contenuto generato dall&amp;#39;intelligenza artificiale potrebbe non essere corretto.">
            <a:extLst>
              <a:ext uri="{FF2B5EF4-FFF2-40B4-BE49-F238E27FC236}">
                <a16:creationId xmlns:a16="http://schemas.microsoft.com/office/drawing/2014/main" id="{181AF36B-E988-7770-DC80-D8D686E0D5B5}"/>
              </a:ext>
            </a:extLst>
          </p:cNvPr>
          <p:cNvPicPr>
            <a:picLocks noGrp="1" noChangeAspect="1"/>
          </p:cNvPicPr>
          <p:nvPr>
            <p:ph type="pic" sz="quarter" idx="13"/>
          </p:nvPr>
        </p:nvPicPr>
        <p:blipFill>
          <a:blip r:embed="rId2">
            <a:alphaModFix amt="35000"/>
          </a:blip>
          <a:srcRect t="25722" b="18028"/>
          <a:stretch/>
        </p:blipFill>
        <p:spPr>
          <a:xfrm flipH="1">
            <a:off x="20" y="1"/>
            <a:ext cx="12191980" cy="6857999"/>
          </a:xfrm>
          <a:prstGeom prst="rect">
            <a:avLst/>
          </a:prstGeom>
        </p:spPr>
      </p:pic>
      <p:sp>
        <p:nvSpPr>
          <p:cNvPr id="7" name="Title 6">
            <a:extLst>
              <a:ext uri="{FF2B5EF4-FFF2-40B4-BE49-F238E27FC236}">
                <a16:creationId xmlns:a16="http://schemas.microsoft.com/office/drawing/2014/main" id="{AD763938-AD44-D809-207A-99E0C9B216AB}"/>
              </a:ext>
            </a:extLst>
          </p:cNvPr>
          <p:cNvSpPr>
            <a:spLocks noGrp="1"/>
          </p:cNvSpPr>
          <p:nvPr>
            <p:ph type="title"/>
          </p:nvPr>
        </p:nvSpPr>
        <p:spPr>
          <a:xfrm>
            <a:off x="819614" y="1065862"/>
            <a:ext cx="6052955" cy="4726276"/>
          </a:xfrm>
        </p:spPr>
        <p:txBody>
          <a:bodyPr vert="horz" lIns="91440" tIns="45720" rIns="91440" bIns="45720" rtlCol="0" anchor="ctr">
            <a:normAutofit/>
          </a:bodyPr>
          <a:lstStyle/>
          <a:p>
            <a:pPr algn="r">
              <a:lnSpc>
                <a:spcPct val="90000"/>
              </a:lnSpc>
            </a:pPr>
            <a:r>
              <a:rPr lang="en-US" sz="3200">
                <a:ln w="22225">
                  <a:solidFill>
                    <a:srgbClr val="FFFFFF"/>
                  </a:solidFill>
                </a:ln>
              </a:rPr>
              <a:t>GNNDO </a:t>
            </a:r>
            <a:br>
              <a:rPr lang="en-US" sz="3200">
                <a:ln w="22225">
                  <a:solidFill>
                    <a:srgbClr val="FFFFFF"/>
                  </a:solidFill>
                </a:ln>
              </a:rPr>
            </a:br>
            <a:r>
              <a:rPr lang="en-US" sz="3200">
                <a:ln w="22225">
                  <a:solidFill>
                    <a:srgbClr val="FFFFFF"/>
                  </a:solidFill>
                </a:ln>
              </a:rPr>
              <a:t>Enhancing </a:t>
            </a:r>
            <a:r>
              <a:rPr lang="en-US" sz="3200" err="1">
                <a:ln w="22225">
                  <a:solidFill>
                    <a:srgbClr val="FFFFFF"/>
                  </a:solidFill>
                </a:ln>
              </a:rPr>
              <a:t>MovieLens</a:t>
            </a:r>
            <a:r>
              <a:rPr lang="en-US" sz="3200">
                <a:ln w="22225">
                  <a:solidFill>
                    <a:srgbClr val="FFFFFF"/>
                  </a:solidFill>
                </a:ln>
              </a:rPr>
              <a:t> Link Prediction with Recommender-Driven Inputs</a:t>
            </a:r>
          </a:p>
          <a:p>
            <a:pPr algn="r">
              <a:lnSpc>
                <a:spcPct val="90000"/>
              </a:lnSpc>
            </a:pPr>
            <a:endParaRPr lang="en-US" sz="3200">
              <a:ln w="22225">
                <a:solidFill>
                  <a:srgbClr val="FFFFFF"/>
                </a:solidFill>
              </a:ln>
            </a:endParaRPr>
          </a:p>
        </p:txBody>
      </p:sp>
      <p:cxnSp>
        <p:nvCxnSpPr>
          <p:cNvPr id="51" name="Straight Connector 39">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CasellaDiTesto 5">
            <a:extLst>
              <a:ext uri="{FF2B5EF4-FFF2-40B4-BE49-F238E27FC236}">
                <a16:creationId xmlns:a16="http://schemas.microsoft.com/office/drawing/2014/main" id="{AED8B756-22EB-6DC8-B708-B3C546E79BA6}"/>
              </a:ext>
            </a:extLst>
          </p:cNvPr>
          <p:cNvSpPr txBox="1"/>
          <p:nvPr/>
        </p:nvSpPr>
        <p:spPr>
          <a:xfrm>
            <a:off x="7543933" y="1065862"/>
            <a:ext cx="4129489" cy="472627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000">
                <a:solidFill>
                  <a:srgbClr val="FFFFFF"/>
                </a:solidFill>
              </a:rPr>
              <a:t>Adrea </a:t>
            </a:r>
            <a:r>
              <a:rPr lang="en-US" sz="2000" err="1">
                <a:solidFill>
                  <a:srgbClr val="FFFFFF"/>
                </a:solidFill>
              </a:rPr>
              <a:t>Aivalitois</a:t>
            </a:r>
            <a:r>
              <a:rPr lang="en-US" sz="2000">
                <a:solidFill>
                  <a:srgbClr val="FFFFFF"/>
                </a:solidFill>
              </a:rPr>
              <a:t> e Samuele Carbone</a:t>
            </a:r>
          </a:p>
          <a:p>
            <a:pPr>
              <a:lnSpc>
                <a:spcPct val="90000"/>
              </a:lnSpc>
              <a:spcAft>
                <a:spcPts val="600"/>
              </a:spcAft>
            </a:pPr>
            <a:endParaRPr lang="en-US" sz="2000">
              <a:ea typeface="+mn-lt"/>
              <a:cs typeface="+mn-lt"/>
            </a:endParaRPr>
          </a:p>
          <a:p>
            <a:pPr>
              <a:lnSpc>
                <a:spcPct val="90000"/>
              </a:lnSpc>
              <a:spcAft>
                <a:spcPts val="600"/>
              </a:spcAft>
            </a:pPr>
            <a:r>
              <a:rPr lang="en-US" sz="1600">
                <a:ea typeface="+mn-lt"/>
                <a:cs typeface="+mn-lt"/>
              </a:rPr>
              <a:t>Progetto </a:t>
            </a:r>
            <a:r>
              <a:rPr lang="en-US" sz="1600" err="1">
                <a:ea typeface="+mn-lt"/>
                <a:cs typeface="+mn-lt"/>
              </a:rPr>
              <a:t>d'introduzione</a:t>
            </a:r>
            <a:r>
              <a:rPr lang="en-US" sz="1600">
                <a:ea typeface="+mn-lt"/>
                <a:cs typeface="+mn-lt"/>
              </a:rPr>
              <a:t> </a:t>
            </a:r>
            <a:r>
              <a:rPr lang="en-US" sz="1600" err="1">
                <a:ea typeface="+mn-lt"/>
                <a:cs typeface="+mn-lt"/>
              </a:rPr>
              <a:t>all'Inteligenza</a:t>
            </a:r>
            <a:r>
              <a:rPr lang="en-US" sz="1600">
                <a:ea typeface="+mn-lt"/>
                <a:cs typeface="+mn-lt"/>
              </a:rPr>
              <a:t> </a:t>
            </a:r>
            <a:r>
              <a:rPr lang="en-US" sz="1600" err="1">
                <a:ea typeface="+mn-lt"/>
                <a:cs typeface="+mn-lt"/>
              </a:rPr>
              <a:t>Artificiale</a:t>
            </a:r>
            <a:endParaRPr lang="en-US" sz="1600">
              <a:ea typeface="+mn-lt"/>
              <a:cs typeface="+mn-lt"/>
            </a:endParaRPr>
          </a:p>
          <a:p>
            <a:r>
              <a:rPr lang="it-IT" sz="1600">
                <a:ea typeface="+mn-lt"/>
                <a:cs typeface="+mn-lt"/>
              </a:rPr>
              <a:t>Università degli Studi di Milano Bicocca A.A. 2024/2025</a:t>
            </a:r>
            <a:endParaRPr lang="it-IT" sz="1600"/>
          </a:p>
        </p:txBody>
      </p:sp>
    </p:spTree>
    <p:extLst>
      <p:ext uri="{BB962C8B-B14F-4D97-AF65-F5344CB8AC3E}">
        <p14:creationId xmlns:p14="http://schemas.microsoft.com/office/powerpoint/2010/main" val="16822083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5EFFFB-9E24-3AEE-B9AB-00BDAD0F6F00}"/>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AEE71639-FF62-004B-C297-4403B2A6ADC8}"/>
              </a:ext>
            </a:extLst>
          </p:cNvPr>
          <p:cNvSpPr>
            <a:spLocks noGrp="1"/>
          </p:cNvSpPr>
          <p:nvPr>
            <p:ph type="sldNum" sz="quarter" idx="12"/>
          </p:nvPr>
        </p:nvSpPr>
        <p:spPr>
          <a:xfrm>
            <a:off x="8645324" y="6121494"/>
            <a:ext cx="2743200" cy="365125"/>
          </a:xfrm>
        </p:spPr>
        <p:txBody>
          <a:bodyPr/>
          <a:lstStyle/>
          <a:p>
            <a:fld id="{A402E4C0-AD5E-4E8C-9F21-7CCE474BDCEB}" type="slidenum">
              <a:rPr lang="en-US" smtClean="0"/>
              <a:pPr/>
              <a:t>10</a:t>
            </a:fld>
            <a:endParaRPr lang="en-US" dirty="0"/>
          </a:p>
        </p:txBody>
      </p:sp>
      <p:graphicFrame>
        <p:nvGraphicFramePr>
          <p:cNvPr id="3" name="Tabella 2">
            <a:extLst>
              <a:ext uri="{FF2B5EF4-FFF2-40B4-BE49-F238E27FC236}">
                <a16:creationId xmlns:a16="http://schemas.microsoft.com/office/drawing/2014/main" id="{1DBD91BF-06E2-FB1A-98A9-2CEC627EBD68}"/>
              </a:ext>
            </a:extLst>
          </p:cNvPr>
          <p:cNvGraphicFramePr>
            <a:graphicFrameLocks noGrp="1"/>
          </p:cNvGraphicFramePr>
          <p:nvPr>
            <p:extLst>
              <p:ext uri="{D42A27DB-BD31-4B8C-83A1-F6EECF244321}">
                <p14:modId xmlns:p14="http://schemas.microsoft.com/office/powerpoint/2010/main" val="1656079477"/>
              </p:ext>
            </p:extLst>
          </p:nvPr>
        </p:nvGraphicFramePr>
        <p:xfrm>
          <a:off x="1032845" y="111053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latin typeface="Verdana" panose="020B0604030504040204" pitchFamily="34" charset="0"/>
                          <a:ea typeface="Verdana" panose="020B0604030504040204" pitchFamily="34" charset="0"/>
                        </a:rPr>
                        <a:t>Hidden Channels</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Learning Rate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Batch Size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Num Neighbors</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Neg Sampling Ratio</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AUC</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F1-score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Precision</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Recall</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endParaRPr lang="it-IT" sz="1200" dirty="0">
                        <a:solidFill>
                          <a:schemeClr val="bg1"/>
                        </a:solidFill>
                        <a:latin typeface="Verdana" panose="020B0604030504040204" pitchFamily="34" charset="0"/>
                        <a:ea typeface="Verdana" panose="020B0604030504040204" pitchFamily="34" charset="0"/>
                      </a:endParaRP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0.929335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0.798373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0.780017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0.817614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0.0765</a:t>
                      </a:r>
                    </a:p>
                  </a:txBody>
                  <a:tcPr anchor="ctr"/>
                </a:tc>
                <a:extLst>
                  <a:ext uri="{0D108BD9-81ED-4DB2-BD59-A6C34878D82A}">
                    <a16:rowId xmlns:a16="http://schemas.microsoft.com/office/drawing/2014/main" val="986126386"/>
                  </a:ext>
                </a:extLst>
              </a:tr>
              <a:tr h="449071">
                <a:tc>
                  <a:txBody>
                    <a:bodyPr/>
                    <a:lstStyle/>
                    <a:p>
                      <a:pPr marL="0" algn="ctr" defTabSz="914400" rtl="0" eaLnBrk="1" latinLnBrk="0" hangingPunct="1"/>
                      <a:r>
                        <a:rPr lang="it-IT" sz="1200" b="1" kern="1200" dirty="0">
                          <a:solidFill>
                            <a:schemeClr val="bg1"/>
                          </a:solidFill>
                          <a:latin typeface="Verdana" panose="020B0604030504040204" pitchFamily="34" charset="0"/>
                          <a:ea typeface="Verdana" panose="020B0604030504040204" pitchFamily="34" charset="0"/>
                          <a:cs typeface="+mn-cs"/>
                        </a:rPr>
                        <a:t>128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[20, 10]</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0.940899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0.791337</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0.851302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0.739264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0.1166</a:t>
                      </a:r>
                    </a:p>
                  </a:txBody>
                  <a:tcPr anchor="ctr"/>
                </a:tc>
                <a:extLst>
                  <a:ext uri="{0D108BD9-81ED-4DB2-BD59-A6C34878D82A}">
                    <a16:rowId xmlns:a16="http://schemas.microsoft.com/office/drawing/2014/main" val="1665538053"/>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0.0050</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0.930821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0.787841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0.838652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0.742834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0.0842</a:t>
                      </a:r>
                    </a:p>
                  </a:txBody>
                  <a:tcPr anchor="ctr"/>
                </a:tc>
                <a:extLst>
                  <a:ext uri="{0D108BD9-81ED-4DB2-BD59-A6C34878D82A}">
                    <a16:rowId xmlns:a16="http://schemas.microsoft.com/office/drawing/2014/main" val="1911508226"/>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0.929097</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0.795486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0.790577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0.800456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0.0961</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[10, 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0.928361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0.775956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0.819526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0.736785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0.0746</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DB7C8564-A181-5AB9-CF18-ED82BA7AFC4E}"/>
              </a:ext>
            </a:extLst>
          </p:cNvPr>
          <p:cNvSpPr txBox="1">
            <a:spLocks/>
          </p:cNvSpPr>
          <p:nvPr/>
        </p:nvSpPr>
        <p:spPr>
          <a:xfrm>
            <a:off x="1032845"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771A76C7-DF23-128B-BA1F-1BDBD03FC0B9}"/>
              </a:ext>
            </a:extLst>
          </p:cNvPr>
          <p:cNvSpPr txBox="1"/>
          <p:nvPr/>
        </p:nvSpPr>
        <p:spPr>
          <a:xfrm>
            <a:off x="1032845" y="4182502"/>
            <a:ext cx="10042592" cy="1938992"/>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configurazioni più efficaci tendono a utilizzare una grande quantità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Channel (128-256) abbinata a un learning rate molto basso (0,0005-0,001). Questo approccio sembra favorire un apprendimento più coerente ed efficiente.</a:t>
            </a:r>
          </a:p>
          <a:p>
            <a:r>
              <a:rPr lang="it-IT" sz="1200" dirty="0">
                <a:solidFill>
                  <a:schemeClr val="bg1"/>
                </a:solidFill>
                <a:latin typeface="Verdana" panose="020B0604030504040204" pitchFamily="34" charset="0"/>
                <a:ea typeface="Verdana" panose="020B0604030504040204" pitchFamily="34" charset="0"/>
                <a:cs typeface="+mn-lt"/>
              </a:rPr>
              <a:t>Rispetto ai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presi in esame, ci sono alcune differenze, ma entrambe le configurazioni [20, 10] e [30, 15] si sono rivelate molto utili, probabilmente perché sono le configurazioni che catturano bene le relazioni grafiche senza sovraccaricare il modello.</a:t>
            </a:r>
          </a:p>
          <a:p>
            <a:r>
              <a:rPr lang="it-IT" sz="1200" dirty="0">
                <a:solidFill>
                  <a:schemeClr val="bg1"/>
                </a:solidFill>
                <a:latin typeface="Verdana" panose="020B0604030504040204" pitchFamily="34" charset="0"/>
                <a:ea typeface="Verdana" panose="020B0604030504040204" pitchFamily="34" charset="0"/>
                <a:cs typeface="+mn-lt"/>
              </a:rPr>
              <a:t>Dal punto di vista delle prestazioni, il modello ha mostrato un'AUC superiore a 0,92, il che significa che è stato in grado di riconoscere abbastanza bene le relazioni corrette, mentre F1-score era compreso tra 0,77 e 0,80, il che indica un buon equilibrio tra </a:t>
            </a:r>
            <a:r>
              <a:rPr lang="it-IT" sz="1200" dirty="0" err="1">
                <a:solidFill>
                  <a:schemeClr val="bg1"/>
                </a:solidFill>
                <a:latin typeface="Verdana" panose="020B0604030504040204" pitchFamily="34" charset="0"/>
                <a:ea typeface="Verdana" panose="020B0604030504040204" pitchFamily="34" charset="0"/>
                <a:cs typeface="+mn-lt"/>
              </a:rPr>
              <a:t>precision</a:t>
            </a:r>
            <a:r>
              <a:rPr lang="it-IT" sz="1200" dirty="0">
                <a:solidFill>
                  <a:schemeClr val="bg1"/>
                </a:solidFill>
                <a:latin typeface="Verdana" panose="020B0604030504040204" pitchFamily="34" charset="0"/>
                <a:ea typeface="Verdana" panose="020B0604030504040204" pitchFamily="34" charset="0"/>
                <a:cs typeface="+mn-lt"/>
              </a:rPr>
              <a:t> e recall.</a:t>
            </a:r>
          </a:p>
        </p:txBody>
      </p:sp>
      <p:sp>
        <p:nvSpPr>
          <p:cNvPr id="15" name="Title 18">
            <a:extLst>
              <a:ext uri="{FF2B5EF4-FFF2-40B4-BE49-F238E27FC236}">
                <a16:creationId xmlns:a16="http://schemas.microsoft.com/office/drawing/2014/main" id="{E5BC39F1-9F72-1ACA-3BAE-C6B601E2ECB0}"/>
              </a:ext>
            </a:extLst>
          </p:cNvPr>
          <p:cNvSpPr txBox="1">
            <a:spLocks/>
          </p:cNvSpPr>
          <p:nvPr/>
        </p:nvSpPr>
        <p:spPr>
          <a:xfrm>
            <a:off x="6294547"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Iniziale</a:t>
            </a:r>
            <a:endParaRPr lang="en-US" dirty="0">
              <a:ln w="19050">
                <a:solidFill>
                  <a:prstClr val="white"/>
                </a:solidFill>
              </a:ln>
              <a:cs typeface="Posterama Bold"/>
            </a:endParaRPr>
          </a:p>
        </p:txBody>
      </p:sp>
    </p:spTree>
    <p:extLst>
      <p:ext uri="{BB962C8B-B14F-4D97-AF65-F5344CB8AC3E}">
        <p14:creationId xmlns:p14="http://schemas.microsoft.com/office/powerpoint/2010/main" val="2850235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47B44-D1F7-F892-0539-6A367E1342C9}"/>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A4487366-7ACA-8510-B945-19653D217B1D}"/>
              </a:ext>
            </a:extLst>
          </p:cNvPr>
          <p:cNvSpPr>
            <a:spLocks noGrp="1"/>
          </p:cNvSpPr>
          <p:nvPr>
            <p:ph type="sldNum" sz="quarter" idx="12"/>
          </p:nvPr>
        </p:nvSpPr>
        <p:spPr>
          <a:xfrm>
            <a:off x="8645324" y="6121494"/>
            <a:ext cx="2743200" cy="365125"/>
          </a:xfrm>
        </p:spPr>
        <p:txBody>
          <a:bodyPr/>
          <a:lstStyle/>
          <a:p>
            <a:fld id="{A402E4C0-AD5E-4E8C-9F21-7CCE474BDCEB}" type="slidenum">
              <a:rPr lang="en-US" smtClean="0"/>
              <a:pPr/>
              <a:t>11</a:t>
            </a:fld>
            <a:endParaRPr lang="en-US" dirty="0"/>
          </a:p>
        </p:txBody>
      </p:sp>
      <p:graphicFrame>
        <p:nvGraphicFramePr>
          <p:cNvPr id="7" name="Tabella 6">
            <a:extLst>
              <a:ext uri="{FF2B5EF4-FFF2-40B4-BE49-F238E27FC236}">
                <a16:creationId xmlns:a16="http://schemas.microsoft.com/office/drawing/2014/main" id="{1B04B68F-592D-0FC2-9C32-F92F77EA1BE2}"/>
              </a:ext>
            </a:extLst>
          </p:cNvPr>
          <p:cNvGraphicFramePr>
            <a:graphicFrameLocks noGrp="1"/>
          </p:cNvGraphicFramePr>
          <p:nvPr>
            <p:extLst>
              <p:ext uri="{D42A27DB-BD31-4B8C-83A1-F6EECF244321}">
                <p14:modId xmlns:p14="http://schemas.microsoft.com/office/powerpoint/2010/main" val="1689024182"/>
              </p:ext>
            </p:extLst>
          </p:nvPr>
        </p:nvGraphicFramePr>
        <p:xfrm>
          <a:off x="1032845" y="1056782"/>
          <a:ext cx="10126310" cy="2885435"/>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144688">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0.911210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0.739666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0.787370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0.697411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0.2249</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0.899091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0.747698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0.738512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0.757116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0.2219</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0.892388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0.730655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0.728996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0.732322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0.2391</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0.905186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0.657782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0.839077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0.540910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0.2060</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0.879099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0.715174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0.711941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0.718437</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0.2509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5C1072F7-9DD1-0051-2DB5-C295E908AABE}"/>
              </a:ext>
            </a:extLst>
          </p:cNvPr>
          <p:cNvSpPr txBox="1"/>
          <p:nvPr/>
        </p:nvSpPr>
        <p:spPr>
          <a:xfrm>
            <a:off x="1032845" y="4064136"/>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a:ea typeface="Verdana"/>
                <a:cs typeface="+mn-lt"/>
              </a:rPr>
              <a:t>A differenza di Adam e </a:t>
            </a:r>
            <a:r>
              <a:rPr lang="it-IT" sz="1200" dirty="0" err="1">
                <a:solidFill>
                  <a:schemeClr val="bg1"/>
                </a:solidFill>
                <a:latin typeface="Verdana"/>
                <a:ea typeface="Verdana"/>
                <a:cs typeface="+mn-lt"/>
              </a:rPr>
              <a:t>AdamW</a:t>
            </a:r>
            <a:r>
              <a:rPr lang="it-IT" sz="1200" dirty="0">
                <a:solidFill>
                  <a:schemeClr val="bg1"/>
                </a:solidFill>
                <a:latin typeface="Verdana"/>
                <a:ea typeface="Verdana"/>
                <a:cs typeface="+mn-lt"/>
              </a:rPr>
              <a:t>, le configurazioni ottimali con SGD tendono ad avere un Learning Rate più alto (0.01). L'uso di 256 </a:t>
            </a:r>
            <a:r>
              <a:rPr lang="it-IT" sz="1200" dirty="0" err="1">
                <a:solidFill>
                  <a:schemeClr val="bg1"/>
                </a:solidFill>
                <a:latin typeface="Verdana"/>
                <a:ea typeface="Verdana"/>
                <a:cs typeface="+mn-lt"/>
              </a:rPr>
              <a:t>Hidden</a:t>
            </a:r>
            <a:r>
              <a:rPr lang="it-IT" sz="1200" dirty="0">
                <a:solidFill>
                  <a:schemeClr val="bg1"/>
                </a:solidFill>
                <a:latin typeface="Verdana"/>
                <a:ea typeface="Verdana"/>
                <a:cs typeface="+mn-lt"/>
              </a:rPr>
              <a:t> </a:t>
            </a:r>
            <a:r>
              <a:rPr lang="it-IT" sz="1200" dirty="0" err="1">
                <a:solidFill>
                  <a:schemeClr val="bg1"/>
                </a:solidFill>
                <a:latin typeface="Verdana"/>
                <a:ea typeface="Verdana"/>
                <a:cs typeface="+mn-lt"/>
              </a:rPr>
              <a:t>Channels</a:t>
            </a:r>
            <a:r>
              <a:rPr lang="it-IT" sz="1200" dirty="0">
                <a:solidFill>
                  <a:schemeClr val="bg1"/>
                </a:solidFill>
                <a:latin typeface="Verdana"/>
                <a:ea typeface="Verdana"/>
                <a:cs typeface="+mn-lt"/>
              </a:rPr>
              <a:t> sembra produrre buoni risultati, mentre il </a:t>
            </a:r>
            <a:r>
              <a:rPr lang="it-IT" sz="1200" dirty="0" err="1">
                <a:solidFill>
                  <a:schemeClr val="bg1"/>
                </a:solidFill>
                <a:latin typeface="Verdana"/>
                <a:ea typeface="Verdana"/>
                <a:cs typeface="+mn-lt"/>
              </a:rPr>
              <a:t>Num</a:t>
            </a:r>
            <a:r>
              <a:rPr lang="it-IT" sz="1200" dirty="0">
                <a:solidFill>
                  <a:schemeClr val="bg1"/>
                </a:solidFill>
                <a:latin typeface="Verdana"/>
                <a:ea typeface="Verdana"/>
                <a:cs typeface="+mn-lt"/>
              </a:rPr>
              <a:t> </a:t>
            </a:r>
            <a:r>
              <a:rPr lang="it-IT" sz="1200" dirty="0" err="1">
                <a:solidFill>
                  <a:schemeClr val="bg1"/>
                </a:solidFill>
                <a:latin typeface="Verdana"/>
                <a:ea typeface="Verdana"/>
                <a:cs typeface="+mn-lt"/>
              </a:rPr>
              <a:t>Neighbors</a:t>
            </a:r>
            <a:r>
              <a:rPr lang="it-IT" sz="1200" dirty="0">
                <a:solidFill>
                  <a:schemeClr val="bg1"/>
                </a:solidFill>
                <a:latin typeface="Verdana"/>
                <a:ea typeface="Verdana"/>
                <a:cs typeface="+mn-lt"/>
              </a:rPr>
              <a:t> varia. L'AUC è generalmente inferiore rispetto ad Adam e </a:t>
            </a:r>
            <a:r>
              <a:rPr lang="it-IT" sz="1200" dirty="0" err="1">
                <a:solidFill>
                  <a:schemeClr val="bg1"/>
                </a:solidFill>
                <a:latin typeface="Verdana"/>
                <a:ea typeface="Verdana"/>
                <a:cs typeface="+mn-lt"/>
              </a:rPr>
              <a:t>AdamW</a:t>
            </a:r>
            <a:r>
              <a:rPr lang="it-IT" sz="1200" dirty="0">
                <a:solidFill>
                  <a:schemeClr val="bg1"/>
                </a:solidFill>
                <a:latin typeface="Verdana"/>
                <a:ea typeface="Verdana"/>
                <a:cs typeface="+mn-lt"/>
              </a:rPr>
              <a:t>, con un massimo di 0.91. Anche l'F1-score è leggermente più basso, attorno a 0.73-0.75. Inoltre, la Loss è più elevata rispetto agli altri ottimizzatori.</a:t>
            </a:r>
          </a:p>
        </p:txBody>
      </p:sp>
      <p:sp>
        <p:nvSpPr>
          <p:cNvPr id="10" name="Title 18">
            <a:extLst>
              <a:ext uri="{FF2B5EF4-FFF2-40B4-BE49-F238E27FC236}">
                <a16:creationId xmlns:a16="http://schemas.microsoft.com/office/drawing/2014/main" id="{DB378E00-8281-2785-C8AD-8A54124F1550}"/>
              </a:ext>
            </a:extLst>
          </p:cNvPr>
          <p:cNvSpPr txBox="1">
            <a:spLocks/>
          </p:cNvSpPr>
          <p:nvPr/>
        </p:nvSpPr>
        <p:spPr>
          <a:xfrm>
            <a:off x="1032845"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15" name="Title 18">
            <a:extLst>
              <a:ext uri="{FF2B5EF4-FFF2-40B4-BE49-F238E27FC236}">
                <a16:creationId xmlns:a16="http://schemas.microsoft.com/office/drawing/2014/main" id="{C80027E4-C75C-913C-128B-C8A8028F23A5}"/>
              </a:ext>
            </a:extLst>
          </p:cNvPr>
          <p:cNvSpPr txBox="1">
            <a:spLocks/>
          </p:cNvSpPr>
          <p:nvPr/>
        </p:nvSpPr>
        <p:spPr>
          <a:xfrm>
            <a:off x="6294547"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Iniziale</a:t>
            </a:r>
            <a:endParaRPr lang="en-US" dirty="0">
              <a:ln w="19050">
                <a:solidFill>
                  <a:prstClr val="white"/>
                </a:solidFill>
              </a:ln>
              <a:cs typeface="Posterama Bold"/>
            </a:endParaRPr>
          </a:p>
        </p:txBody>
      </p:sp>
    </p:spTree>
    <p:extLst>
      <p:ext uri="{BB962C8B-B14F-4D97-AF65-F5344CB8AC3E}">
        <p14:creationId xmlns:p14="http://schemas.microsoft.com/office/powerpoint/2010/main" val="778192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asellaDiTesto 10">
            <a:extLst>
              <a:ext uri="{FF2B5EF4-FFF2-40B4-BE49-F238E27FC236}">
                <a16:creationId xmlns:a16="http://schemas.microsoft.com/office/drawing/2014/main" id="{F4AD806F-F5FC-83C3-E266-F37146A84E6F}"/>
              </a:ext>
            </a:extLst>
          </p:cNvPr>
          <p:cNvSpPr txBox="1"/>
          <p:nvPr/>
        </p:nvSpPr>
        <p:spPr>
          <a:xfrm>
            <a:off x="325120" y="690880"/>
            <a:ext cx="619871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a:ea typeface="Verdana"/>
              </a:rPr>
              <a:t>Considerazioni finali sul livello di complessità iniziale</a:t>
            </a:r>
            <a:endParaRPr lang="it-IT" sz="3000" dirty="0">
              <a:solidFill>
                <a:schemeClr val="bg1"/>
              </a:solidFill>
              <a:latin typeface="Verdana" panose="020B0604030504040204" pitchFamily="34" charset="0"/>
              <a:ea typeface="Verdana" panose="020B0604030504040204" pitchFamily="34" charset="0"/>
            </a:endParaRPr>
          </a:p>
        </p:txBody>
      </p:sp>
      <p:sp>
        <p:nvSpPr>
          <p:cNvPr id="3" name="CasellaDiTesto 2">
            <a:extLst>
              <a:ext uri="{FF2B5EF4-FFF2-40B4-BE49-F238E27FC236}">
                <a16:creationId xmlns:a16="http://schemas.microsoft.com/office/drawing/2014/main" id="{EC7DD965-DA96-2E1B-03CE-547C929A4EBB}"/>
              </a:ext>
            </a:extLst>
          </p:cNvPr>
          <p:cNvSpPr txBox="1"/>
          <p:nvPr/>
        </p:nvSpPr>
        <p:spPr>
          <a:xfrm>
            <a:off x="1402203" y="2395282"/>
            <a:ext cx="8971281"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600" dirty="0">
                <a:solidFill>
                  <a:schemeClr val="bg1"/>
                </a:solidFill>
                <a:ea typeface="+mn-lt"/>
                <a:cs typeface="+mn-lt"/>
              </a:rPr>
              <a:t>L'analisi degli ottimizzatori mostra che Adam e AdamW sono le scelte migliori per la link prediction su MovieLens, con prestazioni superiori a SGD in termini di AUC e F1-score.</a:t>
            </a:r>
            <a:endParaRPr lang="it-IT" sz="2400" dirty="0">
              <a:solidFill>
                <a:schemeClr val="bg1"/>
              </a:solidFill>
              <a:ea typeface="+mn-lt"/>
              <a:cs typeface="+mn-lt"/>
            </a:endParaRPr>
          </a:p>
          <a:p>
            <a:r>
              <a:rPr lang="it-IT" sz="1600" dirty="0">
                <a:solidFill>
                  <a:schemeClr val="bg1"/>
                </a:solidFill>
                <a:ea typeface="+mn-lt"/>
                <a:cs typeface="+mn-lt"/>
              </a:rPr>
              <a:t>Adam offre un migliore bilanciamento tra le metriche, mentre AdamW tende ad avere un'AUC leggermente più elevata. </a:t>
            </a:r>
          </a:p>
          <a:p>
            <a:r>
              <a:rPr lang="it-IT" sz="1600" dirty="0">
                <a:solidFill>
                  <a:schemeClr val="bg1"/>
                </a:solidFill>
                <a:ea typeface="+mn-lt"/>
                <a:cs typeface="+mn-lt"/>
              </a:rPr>
              <a:t>SGD, invece, presenta una Loss più significativa e risultati più scarsi, il che suggerisce che potrebbe non essere l'ideale per questo compito.</a:t>
            </a:r>
            <a:endParaRPr lang="it-IT" sz="2400" dirty="0">
              <a:solidFill>
                <a:schemeClr val="bg1"/>
              </a:solidFill>
              <a:ea typeface="+mn-lt"/>
              <a:cs typeface="+mn-lt"/>
            </a:endParaRPr>
          </a:p>
          <a:p>
            <a:r>
              <a:rPr lang="it-IT" sz="1600" dirty="0">
                <a:solidFill>
                  <a:schemeClr val="bg1"/>
                </a:solidFill>
                <a:ea typeface="+mn-lt"/>
                <a:cs typeface="+mn-lt"/>
              </a:rPr>
              <a:t>Tra i parametri, il numero di vicini (</a:t>
            </a:r>
            <a:r>
              <a:rPr lang="it-IT" sz="1600" dirty="0" err="1">
                <a:solidFill>
                  <a:schemeClr val="bg1"/>
                </a:solidFill>
                <a:ea typeface="+mn-lt"/>
                <a:cs typeface="+mn-lt"/>
              </a:rPr>
              <a:t>Num</a:t>
            </a:r>
            <a:r>
              <a:rPr lang="it-IT" sz="1600" dirty="0">
                <a:solidFill>
                  <a:schemeClr val="bg1"/>
                </a:solidFill>
                <a:ea typeface="+mn-lt"/>
                <a:cs typeface="+mn-lt"/>
              </a:rPr>
              <a:t> </a:t>
            </a:r>
            <a:r>
              <a:rPr lang="it-IT" sz="1600" dirty="0" err="1">
                <a:solidFill>
                  <a:schemeClr val="bg1"/>
                </a:solidFill>
                <a:ea typeface="+mn-lt"/>
                <a:cs typeface="+mn-lt"/>
              </a:rPr>
              <a:t>Neighbors</a:t>
            </a:r>
            <a:r>
              <a:rPr lang="it-IT" sz="1600" dirty="0">
                <a:solidFill>
                  <a:schemeClr val="bg1"/>
                </a:solidFill>
                <a:ea typeface="+mn-lt"/>
                <a:cs typeface="+mn-lt"/>
              </a:rPr>
              <a:t>) influisce sulle prestazioni, con configurazioni come [20,10] e [30,15] che emergono come le più efficienti. Inoltre, Batch Size 128 è frequente tra le configurazioni migliori, soprattutto con Adam e AdamW. </a:t>
            </a:r>
          </a:p>
          <a:p>
            <a:r>
              <a:rPr lang="it-IT" sz="1600" dirty="0">
                <a:solidFill>
                  <a:schemeClr val="bg1"/>
                </a:solidFill>
                <a:ea typeface="+mn-lt"/>
                <a:cs typeface="+mn-lt"/>
              </a:rPr>
              <a:t>Adam e AdamW funzionano meglio con un numero elevato di Hidden Channels (128-256), un basso Learning Rate (0,0005-0,001) e Batch Size 128, mentre SGD predilige un Learning Rate più elevato (0,01) e può operare con un numero inferiore di Hidden Channels.</a:t>
            </a:r>
            <a:endParaRPr lang="it-IT" sz="2400" dirty="0">
              <a:solidFill>
                <a:schemeClr val="bg1"/>
              </a:solidFill>
              <a:ea typeface="+mn-lt"/>
              <a:cs typeface="+mn-lt"/>
            </a:endParaRPr>
          </a:p>
          <a:p>
            <a:r>
              <a:rPr lang="it-IT" sz="1600" dirty="0">
                <a:solidFill>
                  <a:schemeClr val="bg1"/>
                </a:solidFill>
                <a:ea typeface="+mn-lt"/>
                <a:cs typeface="+mn-lt"/>
              </a:rPr>
              <a:t>Infine, il </a:t>
            </a:r>
            <a:r>
              <a:rPr lang="it-IT" sz="1600" dirty="0" err="1">
                <a:solidFill>
                  <a:schemeClr val="bg1"/>
                </a:solidFill>
                <a:ea typeface="+mn-lt"/>
                <a:cs typeface="+mn-lt"/>
              </a:rPr>
              <a:t>Num</a:t>
            </a:r>
            <a:r>
              <a:rPr lang="it-IT" sz="1600" dirty="0">
                <a:solidFill>
                  <a:schemeClr val="bg1"/>
                </a:solidFill>
                <a:ea typeface="+mn-lt"/>
                <a:cs typeface="+mn-lt"/>
              </a:rPr>
              <a:t> </a:t>
            </a:r>
            <a:r>
              <a:rPr lang="it-IT" sz="1600" dirty="0" err="1">
                <a:solidFill>
                  <a:schemeClr val="bg1"/>
                </a:solidFill>
                <a:ea typeface="+mn-lt"/>
                <a:cs typeface="+mn-lt"/>
              </a:rPr>
              <a:t>Neighbors</a:t>
            </a:r>
            <a:r>
              <a:rPr lang="it-IT" sz="1600" dirty="0">
                <a:solidFill>
                  <a:schemeClr val="bg1"/>
                </a:solidFill>
                <a:ea typeface="+mn-lt"/>
                <a:cs typeface="+mn-lt"/>
              </a:rPr>
              <a:t> e il Negative Sampling Ratio influiscono sulle prestazioni, con [30,15] e un rapporto di 1-2 che si sono rivelati parametri comuni tra le migliori configurazioni.</a:t>
            </a:r>
            <a:endParaRPr lang="it-IT" sz="2400" dirty="0">
              <a:solidFill>
                <a:schemeClr val="bg1"/>
              </a:solidFill>
              <a:ea typeface="+mn-lt"/>
              <a:cs typeface="+mn-lt"/>
            </a:endParaRPr>
          </a:p>
        </p:txBody>
      </p:sp>
    </p:spTree>
    <p:extLst>
      <p:ext uri="{BB962C8B-B14F-4D97-AF65-F5344CB8AC3E}">
        <p14:creationId xmlns:p14="http://schemas.microsoft.com/office/powerpoint/2010/main" val="3657308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D7702-303D-15EB-5347-D658B2935B57}"/>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D8EE6C44-A443-6C90-AC69-8A150B91A67B}"/>
              </a:ext>
            </a:extLst>
          </p:cNvPr>
          <p:cNvSpPr>
            <a:spLocks noGrp="1"/>
          </p:cNvSpPr>
          <p:nvPr>
            <p:ph type="sldNum" sz="quarter" idx="12"/>
          </p:nvPr>
        </p:nvSpPr>
        <p:spPr/>
        <p:txBody>
          <a:bodyPr/>
          <a:lstStyle/>
          <a:p>
            <a:fld id="{A402E4C0-AD5E-4E8C-9F21-7CCE474BDCEB}" type="slidenum">
              <a:rPr lang="en-US" smtClean="0"/>
              <a:pPr/>
              <a:t>13</a:t>
            </a:fld>
            <a:endParaRPr lang="en-US"/>
          </a:p>
        </p:txBody>
      </p:sp>
      <p:sp>
        <p:nvSpPr>
          <p:cNvPr id="8" name="Titolo 7">
            <a:extLst>
              <a:ext uri="{FF2B5EF4-FFF2-40B4-BE49-F238E27FC236}">
                <a16:creationId xmlns:a16="http://schemas.microsoft.com/office/drawing/2014/main" id="{8E7BC105-98A4-F8EE-572D-433127D3FD7A}"/>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A0189D0E-66D6-D11F-875F-AD0093D5D133}"/>
              </a:ext>
            </a:extLst>
          </p:cNvPr>
          <p:cNvSpPr txBox="1"/>
          <p:nvPr/>
        </p:nvSpPr>
        <p:spPr>
          <a:xfrm>
            <a:off x="305695" y="2231830"/>
            <a:ext cx="3494998"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8F02ED72-1CA9-49A3-97E0-10EB5DB176AA}"/>
              </a:ext>
            </a:extLst>
          </p:cNvPr>
          <p:cNvSpPr txBox="1"/>
          <p:nvPr/>
        </p:nvSpPr>
        <p:spPr>
          <a:xfrm>
            <a:off x="5420162" y="2232872"/>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09A082B5-3831-72A1-FF17-CE7B80A6590F}"/>
              </a:ext>
            </a:extLst>
          </p:cNvPr>
          <p:cNvSpPr txBox="1"/>
          <p:nvPr/>
        </p:nvSpPr>
        <p:spPr>
          <a:xfrm>
            <a:off x="8977210" y="2232872"/>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2" name="Immagine 1" descr="Immagine che contiene testo, schermata, diagramma, Rettangolo&#10;&#10;Il contenuto generato dall&amp;#39;intelligenza artificiale potrebbe non essere corretto.">
            <a:extLst>
              <a:ext uri="{FF2B5EF4-FFF2-40B4-BE49-F238E27FC236}">
                <a16:creationId xmlns:a16="http://schemas.microsoft.com/office/drawing/2014/main" id="{45F03667-C71F-9772-AE28-67D9FA55EAA0}"/>
              </a:ext>
            </a:extLst>
          </p:cNvPr>
          <p:cNvPicPr>
            <a:picLocks noChangeAspect="1"/>
          </p:cNvPicPr>
          <p:nvPr/>
        </p:nvPicPr>
        <p:blipFill>
          <a:blip r:embed="rId2"/>
          <a:stretch>
            <a:fillRect/>
          </a:stretch>
        </p:blipFill>
        <p:spPr>
          <a:xfrm>
            <a:off x="8269992" y="2604553"/>
            <a:ext cx="3748668" cy="2823117"/>
          </a:xfrm>
          <a:prstGeom prst="rect">
            <a:avLst/>
          </a:prstGeom>
        </p:spPr>
      </p:pic>
      <p:pic>
        <p:nvPicPr>
          <p:cNvPr id="3" name="Immagine 2" descr="Immagine che contiene testo, schermata, Parallelo, diagramma&#10;&#10;Il contenuto generato dall&amp;#39;intelligenza artificiale potrebbe non essere corretto.">
            <a:extLst>
              <a:ext uri="{FF2B5EF4-FFF2-40B4-BE49-F238E27FC236}">
                <a16:creationId xmlns:a16="http://schemas.microsoft.com/office/drawing/2014/main" id="{D235B929-3D93-81C3-BB83-E5D44F16644F}"/>
              </a:ext>
            </a:extLst>
          </p:cNvPr>
          <p:cNvPicPr>
            <a:picLocks noChangeAspect="1"/>
          </p:cNvPicPr>
          <p:nvPr/>
        </p:nvPicPr>
        <p:blipFill>
          <a:blip r:embed="rId3"/>
          <a:stretch>
            <a:fillRect/>
          </a:stretch>
        </p:blipFill>
        <p:spPr>
          <a:xfrm>
            <a:off x="4237958" y="2598978"/>
            <a:ext cx="3748668" cy="2832409"/>
          </a:xfrm>
          <a:prstGeom prst="rect">
            <a:avLst/>
          </a:prstGeom>
        </p:spPr>
      </p:pic>
      <p:pic>
        <p:nvPicPr>
          <p:cNvPr id="6" name="Immagine 5" descr="Immagine che contiene testo, schermata, diagramma, Parallelo&#10;&#10;Il contenuto generato dall&amp;#39;intelligenza artificiale potrebbe non essere corretto.">
            <a:extLst>
              <a:ext uri="{FF2B5EF4-FFF2-40B4-BE49-F238E27FC236}">
                <a16:creationId xmlns:a16="http://schemas.microsoft.com/office/drawing/2014/main" id="{2DCE098C-F3EF-7B13-4FE3-F5EB141956F3}"/>
              </a:ext>
            </a:extLst>
          </p:cNvPr>
          <p:cNvPicPr>
            <a:picLocks noChangeAspect="1"/>
          </p:cNvPicPr>
          <p:nvPr/>
        </p:nvPicPr>
        <p:blipFill>
          <a:blip r:embed="rId4"/>
          <a:stretch>
            <a:fillRect/>
          </a:stretch>
        </p:blipFill>
        <p:spPr>
          <a:xfrm>
            <a:off x="180155" y="2604677"/>
            <a:ext cx="3739375" cy="2823116"/>
          </a:xfrm>
          <a:prstGeom prst="rect">
            <a:avLst/>
          </a:prstGeom>
        </p:spPr>
      </p:pic>
    </p:spTree>
    <p:extLst>
      <p:ext uri="{BB962C8B-B14F-4D97-AF65-F5344CB8AC3E}">
        <p14:creationId xmlns:p14="http://schemas.microsoft.com/office/powerpoint/2010/main" val="26939974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5EC6F-F7DE-5EF4-8FC3-823E1CBC8601}"/>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6E48B5BB-AD69-EA17-412B-BAE4645FDC20}"/>
              </a:ext>
            </a:extLst>
          </p:cNvPr>
          <p:cNvSpPr>
            <a:spLocks noGrp="1"/>
          </p:cNvSpPr>
          <p:nvPr>
            <p:ph type="title"/>
          </p:nvPr>
        </p:nvSpPr>
        <p:spPr>
          <a:xfrm>
            <a:off x="1032845" y="1069791"/>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948EDF10-81DC-DACE-7B91-780AB1F70194}"/>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14</a:t>
            </a:fld>
            <a:endParaRPr lang="en-US"/>
          </a:p>
        </p:txBody>
      </p:sp>
      <p:graphicFrame>
        <p:nvGraphicFramePr>
          <p:cNvPr id="8" name="Tabella 7">
            <a:extLst>
              <a:ext uri="{FF2B5EF4-FFF2-40B4-BE49-F238E27FC236}">
                <a16:creationId xmlns:a16="http://schemas.microsoft.com/office/drawing/2014/main" id="{2E3CA932-9FE5-981A-284E-311B1305EAF8}"/>
              </a:ext>
            </a:extLst>
          </p:cNvPr>
          <p:cNvGraphicFramePr>
            <a:graphicFrameLocks noGrp="1"/>
          </p:cNvGraphicFramePr>
          <p:nvPr>
            <p:extLst>
              <p:ext uri="{D42A27DB-BD31-4B8C-83A1-F6EECF244321}">
                <p14:modId xmlns:p14="http://schemas.microsoft.com/office/powerpoint/2010/main" val="24219801"/>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110862">
                  <a:extLst>
                    <a:ext uri="{9D8B030D-6E8A-4147-A177-3AD203B41FA5}">
                      <a16:colId xmlns:a16="http://schemas.microsoft.com/office/drawing/2014/main" val="1073256242"/>
                    </a:ext>
                  </a:extLst>
                </a:gridCol>
                <a:gridCol w="1046480">
                  <a:extLst>
                    <a:ext uri="{9D8B030D-6E8A-4147-A177-3AD203B41FA5}">
                      <a16:colId xmlns:a16="http://schemas.microsoft.com/office/drawing/2014/main" val="3431247908"/>
                    </a:ext>
                  </a:extLst>
                </a:gridCol>
                <a:gridCol w="88055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rPr>
                        <a:t>Hidden Channels</a:t>
                      </a:r>
                    </a:p>
                  </a:txBody>
                  <a:tcPr anchor="ctr"/>
                </a:tc>
                <a:tc>
                  <a:txBody>
                    <a:bodyPr/>
                    <a:lstStyle/>
                    <a:p>
                      <a:pPr algn="ctr"/>
                      <a:r>
                        <a:rPr lang="it-IT" sz="1200" dirty="0">
                          <a:solidFill>
                            <a:schemeClr val="bg1"/>
                          </a:solidFill>
                          <a:effectLst/>
                        </a:rPr>
                        <a:t>Learning Rate</a:t>
                      </a:r>
                    </a:p>
                  </a:txBody>
                  <a:tcPr anchor="ctr"/>
                </a:tc>
                <a:tc>
                  <a:txBody>
                    <a:bodyPr/>
                    <a:lstStyle/>
                    <a:p>
                      <a:pPr algn="ctr"/>
                      <a:r>
                        <a:rPr lang="it-IT" sz="1200">
                          <a:solidFill>
                            <a:schemeClr val="bg1"/>
                          </a:solidFill>
                          <a:effectLst/>
                        </a:rPr>
                        <a:t>Batch Size</a:t>
                      </a:r>
                    </a:p>
                  </a:txBody>
                  <a:tcPr anchor="ctr"/>
                </a:tc>
                <a:tc>
                  <a:txBody>
                    <a:bodyPr/>
                    <a:lstStyle/>
                    <a:p>
                      <a:pPr algn="ctr"/>
                      <a:r>
                        <a:rPr lang="it-IT" sz="1200">
                          <a:solidFill>
                            <a:schemeClr val="bg1"/>
                          </a:solidFill>
                          <a:effectLst/>
                        </a:rPr>
                        <a:t>Num Neighbors</a:t>
                      </a:r>
                    </a:p>
                  </a:txBody>
                  <a:tcPr anchor="ctr"/>
                </a:tc>
                <a:tc>
                  <a:txBody>
                    <a:bodyPr/>
                    <a:lstStyle/>
                    <a:p>
                      <a:pPr algn="ctr"/>
                      <a:r>
                        <a:rPr lang="it-IT" sz="1200">
                          <a:solidFill>
                            <a:schemeClr val="bg1"/>
                          </a:solidFill>
                          <a:effectLst/>
                        </a:rPr>
                        <a:t>Neg Sampling Ratio</a:t>
                      </a:r>
                    </a:p>
                  </a:txBody>
                  <a:tcPr anchor="ctr"/>
                </a:tc>
                <a:tc>
                  <a:txBody>
                    <a:bodyPr/>
                    <a:lstStyle/>
                    <a:p>
                      <a:pPr algn="ctr"/>
                      <a:r>
                        <a:rPr lang="it-IT" sz="1200">
                          <a:solidFill>
                            <a:schemeClr val="bg1"/>
                          </a:solidFill>
                          <a:effectLst/>
                        </a:rPr>
                        <a:t>AUC</a:t>
                      </a:r>
                    </a:p>
                  </a:txBody>
                  <a:tcPr anchor="ctr"/>
                </a:tc>
                <a:tc>
                  <a:txBody>
                    <a:bodyPr/>
                    <a:lstStyle/>
                    <a:p>
                      <a:pPr algn="ctr"/>
                      <a:r>
                        <a:rPr lang="it-IT" sz="1200">
                          <a:solidFill>
                            <a:schemeClr val="bg1"/>
                          </a:solidFill>
                          <a:effectLst/>
                        </a:rPr>
                        <a:t>F1-score</a:t>
                      </a:r>
                    </a:p>
                  </a:txBody>
                  <a:tcPr anchor="ctr"/>
                </a:tc>
                <a:tc>
                  <a:txBody>
                    <a:bodyPr/>
                    <a:lstStyle/>
                    <a:p>
                      <a:pPr algn="ctr"/>
                      <a:r>
                        <a:rPr lang="it-IT" sz="1200">
                          <a:solidFill>
                            <a:schemeClr val="bg1"/>
                          </a:solidFill>
                          <a:effectLst/>
                        </a:rPr>
                        <a:t>Precision</a:t>
                      </a:r>
                    </a:p>
                  </a:txBody>
                  <a:tcPr anchor="ctr"/>
                </a:tc>
                <a:tc>
                  <a:txBody>
                    <a:bodyPr/>
                    <a:lstStyle/>
                    <a:p>
                      <a:pPr algn="ctr"/>
                      <a:r>
                        <a:rPr lang="it-IT" sz="1200">
                          <a:solidFill>
                            <a:schemeClr val="bg1"/>
                          </a:solidFill>
                          <a:effectLst/>
                        </a:rPr>
                        <a:t>Recall</a:t>
                      </a:r>
                    </a:p>
                  </a:txBody>
                  <a:tcPr anchor="ctr"/>
                </a:tc>
                <a:tc>
                  <a:txBody>
                    <a:bodyPr/>
                    <a:lstStyle/>
                    <a:p>
                      <a:pPr algn="ctr"/>
                      <a:r>
                        <a:rPr lang="it-IT" sz="1200">
                          <a:solidFill>
                            <a:schemeClr val="bg1"/>
                          </a:solidFill>
                          <a:effectLst/>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rPr>
                        <a:t>128</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[10, 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0.8939</a:t>
                      </a:r>
                    </a:p>
                  </a:txBody>
                  <a:tcPr anchor="ctr"/>
                </a:tc>
                <a:tc>
                  <a:txBody>
                    <a:bodyPr/>
                    <a:lstStyle/>
                    <a:p>
                      <a:pPr algn="ctr"/>
                      <a:r>
                        <a:rPr lang="it-IT" sz="1200">
                          <a:solidFill>
                            <a:schemeClr val="bg1"/>
                          </a:solidFill>
                          <a:effectLst/>
                        </a:rPr>
                        <a:t>0.7393</a:t>
                      </a:r>
                    </a:p>
                  </a:txBody>
                  <a:tcPr anchor="ctr"/>
                </a:tc>
                <a:tc>
                  <a:txBody>
                    <a:bodyPr/>
                    <a:lstStyle/>
                    <a:p>
                      <a:pPr algn="ctr"/>
                      <a:r>
                        <a:rPr lang="it-IT" sz="1200">
                          <a:solidFill>
                            <a:schemeClr val="bg1"/>
                          </a:solidFill>
                          <a:effectLst/>
                        </a:rPr>
                        <a:t>0.7321</a:t>
                      </a:r>
                    </a:p>
                  </a:txBody>
                  <a:tcPr anchor="ctr"/>
                </a:tc>
                <a:tc>
                  <a:txBody>
                    <a:bodyPr/>
                    <a:lstStyle/>
                    <a:p>
                      <a:pPr algn="ctr"/>
                      <a:r>
                        <a:rPr lang="it-IT" sz="1200">
                          <a:solidFill>
                            <a:schemeClr val="bg1"/>
                          </a:solidFill>
                          <a:effectLst/>
                        </a:rPr>
                        <a:t>0.7467</a:t>
                      </a:r>
                    </a:p>
                  </a:txBody>
                  <a:tcPr anchor="ctr"/>
                </a:tc>
                <a:tc>
                  <a:txBody>
                    <a:bodyPr/>
                    <a:lstStyle/>
                    <a:p>
                      <a:pPr algn="ctr"/>
                      <a:r>
                        <a:rPr lang="it-IT" sz="1200">
                          <a:solidFill>
                            <a:schemeClr val="bg1"/>
                          </a:solidFill>
                          <a:effectLst/>
                        </a:rPr>
                        <a:t>0.1805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[30, 15]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0.9005</a:t>
                      </a:r>
                    </a:p>
                  </a:txBody>
                  <a:tcPr anchor="ctr"/>
                </a:tc>
                <a:tc>
                  <a:txBody>
                    <a:bodyPr/>
                    <a:lstStyle/>
                    <a:p>
                      <a:pPr algn="ctr"/>
                      <a:r>
                        <a:rPr lang="it-IT" sz="1200">
                          <a:solidFill>
                            <a:schemeClr val="bg1"/>
                          </a:solidFill>
                          <a:effectLst/>
                        </a:rPr>
                        <a:t>0.7438</a:t>
                      </a:r>
                    </a:p>
                  </a:txBody>
                  <a:tcPr anchor="ctr"/>
                </a:tc>
                <a:tc>
                  <a:txBody>
                    <a:bodyPr/>
                    <a:lstStyle/>
                    <a:p>
                      <a:pPr algn="ctr"/>
                      <a:r>
                        <a:rPr lang="it-IT" sz="1200">
                          <a:solidFill>
                            <a:schemeClr val="bg1"/>
                          </a:solidFill>
                          <a:effectLst/>
                        </a:rPr>
                        <a:t>0.6420</a:t>
                      </a:r>
                    </a:p>
                  </a:txBody>
                  <a:tcPr anchor="ctr"/>
                </a:tc>
                <a:tc>
                  <a:txBody>
                    <a:bodyPr/>
                    <a:lstStyle/>
                    <a:p>
                      <a:pPr algn="ctr"/>
                      <a:r>
                        <a:rPr lang="it-IT" sz="1200">
                          <a:solidFill>
                            <a:schemeClr val="bg1"/>
                          </a:solidFill>
                          <a:effectLst/>
                        </a:rPr>
                        <a:t>0.8838</a:t>
                      </a:r>
                    </a:p>
                  </a:txBody>
                  <a:tcPr anchor="ctr"/>
                </a:tc>
                <a:tc>
                  <a:txBody>
                    <a:bodyPr/>
                    <a:lstStyle/>
                    <a:p>
                      <a:pPr algn="ctr"/>
                      <a:r>
                        <a:rPr lang="it-IT" sz="1200">
                          <a:solidFill>
                            <a:schemeClr val="bg1"/>
                          </a:solidFill>
                          <a:effectLst/>
                        </a:rPr>
                        <a:t>0.2298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dirty="0">
                          <a:solidFill>
                            <a:schemeClr val="bg1"/>
                          </a:solidFill>
                          <a:effectLst/>
                        </a:rPr>
                        <a:t>[10, 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0.9050</a:t>
                      </a:r>
                    </a:p>
                  </a:txBody>
                  <a:tcPr anchor="ctr"/>
                </a:tc>
                <a:tc>
                  <a:txBody>
                    <a:bodyPr/>
                    <a:lstStyle/>
                    <a:p>
                      <a:pPr algn="ctr"/>
                      <a:r>
                        <a:rPr lang="it-IT" sz="1200">
                          <a:solidFill>
                            <a:schemeClr val="bg1"/>
                          </a:solidFill>
                          <a:effectLst/>
                        </a:rPr>
                        <a:t>0.7452</a:t>
                      </a:r>
                    </a:p>
                  </a:txBody>
                  <a:tcPr anchor="ctr"/>
                </a:tc>
                <a:tc>
                  <a:txBody>
                    <a:bodyPr/>
                    <a:lstStyle/>
                    <a:p>
                      <a:pPr algn="ctr"/>
                      <a:r>
                        <a:rPr lang="it-IT" sz="1200">
                          <a:solidFill>
                            <a:schemeClr val="bg1"/>
                          </a:solidFill>
                          <a:effectLst/>
                        </a:rPr>
                        <a:t>0.7526</a:t>
                      </a:r>
                    </a:p>
                  </a:txBody>
                  <a:tcPr anchor="ctr"/>
                </a:tc>
                <a:tc>
                  <a:txBody>
                    <a:bodyPr/>
                    <a:lstStyle/>
                    <a:p>
                      <a:pPr algn="ctr"/>
                      <a:r>
                        <a:rPr lang="it-IT" sz="1200">
                          <a:solidFill>
                            <a:schemeClr val="bg1"/>
                          </a:solidFill>
                          <a:effectLst/>
                        </a:rPr>
                        <a:t>0.7381</a:t>
                      </a:r>
                    </a:p>
                  </a:txBody>
                  <a:tcPr anchor="ctr"/>
                </a:tc>
                <a:tc>
                  <a:txBody>
                    <a:bodyPr/>
                    <a:lstStyle/>
                    <a:p>
                      <a:pPr algn="ctr"/>
                      <a:r>
                        <a:rPr lang="it-IT" sz="1200">
                          <a:solidFill>
                            <a:schemeClr val="bg1"/>
                          </a:solidFill>
                          <a:effectLst/>
                        </a:rPr>
                        <a:t>0.2630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[20, 10]</a:t>
                      </a:r>
                    </a:p>
                  </a:txBody>
                  <a:tcPr anchor="ctr"/>
                </a:tc>
                <a:tc>
                  <a:txBody>
                    <a:bodyPr/>
                    <a:lstStyle/>
                    <a:p>
                      <a:pPr algn="ctr"/>
                      <a:r>
                        <a:rPr lang="it-IT" sz="1200">
                          <a:solidFill>
                            <a:schemeClr val="bg1"/>
                          </a:solidFill>
                          <a:effectLst/>
                        </a:rPr>
                        <a:t>3</a:t>
                      </a:r>
                    </a:p>
                  </a:txBody>
                  <a:tcPr anchor="ctr"/>
                </a:tc>
                <a:tc>
                  <a:txBody>
                    <a:bodyPr/>
                    <a:lstStyle/>
                    <a:p>
                      <a:pPr algn="ctr"/>
                      <a:r>
                        <a:rPr lang="it-IT" sz="1200">
                          <a:solidFill>
                            <a:schemeClr val="bg1"/>
                          </a:solidFill>
                          <a:effectLst/>
                        </a:rPr>
                        <a:t>0.9073</a:t>
                      </a:r>
                    </a:p>
                  </a:txBody>
                  <a:tcPr anchor="ctr"/>
                </a:tc>
                <a:tc>
                  <a:txBody>
                    <a:bodyPr/>
                    <a:lstStyle/>
                    <a:p>
                      <a:pPr algn="ctr"/>
                      <a:r>
                        <a:rPr lang="it-IT" sz="1200">
                          <a:solidFill>
                            <a:schemeClr val="bg1"/>
                          </a:solidFill>
                          <a:effectLst/>
                        </a:rPr>
                        <a:t>0.7267</a:t>
                      </a:r>
                    </a:p>
                  </a:txBody>
                  <a:tcPr anchor="ctr"/>
                </a:tc>
                <a:tc>
                  <a:txBody>
                    <a:bodyPr/>
                    <a:lstStyle/>
                    <a:p>
                      <a:pPr algn="ctr"/>
                      <a:r>
                        <a:rPr lang="it-IT" sz="1200">
                          <a:solidFill>
                            <a:schemeClr val="bg1"/>
                          </a:solidFill>
                          <a:effectLst/>
                        </a:rPr>
                        <a:t>0.8038</a:t>
                      </a:r>
                    </a:p>
                  </a:txBody>
                  <a:tcPr anchor="ctr"/>
                </a:tc>
                <a:tc>
                  <a:txBody>
                    <a:bodyPr/>
                    <a:lstStyle/>
                    <a:p>
                      <a:pPr algn="ctr"/>
                      <a:r>
                        <a:rPr lang="it-IT" sz="1200">
                          <a:solidFill>
                            <a:schemeClr val="bg1"/>
                          </a:solidFill>
                          <a:effectLst/>
                        </a:rPr>
                        <a:t>0.6631</a:t>
                      </a:r>
                    </a:p>
                  </a:txBody>
                  <a:tcPr anchor="ctr"/>
                </a:tc>
                <a:tc>
                  <a:txBody>
                    <a:bodyPr/>
                    <a:lstStyle/>
                    <a:p>
                      <a:pPr algn="ctr"/>
                      <a:r>
                        <a:rPr lang="it-IT" sz="1200">
                          <a:solidFill>
                            <a:schemeClr val="bg1"/>
                          </a:solidFill>
                          <a:effectLst/>
                        </a:rPr>
                        <a:t>0.2559</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[20, 10]</a:t>
                      </a:r>
                    </a:p>
                  </a:txBody>
                  <a:tcPr anchor="ctr"/>
                </a:tc>
                <a:tc>
                  <a:txBody>
                    <a:bodyPr/>
                    <a:lstStyle/>
                    <a:p>
                      <a:pPr algn="ctr"/>
                      <a:r>
                        <a:rPr lang="it-IT" sz="1200">
                          <a:solidFill>
                            <a:schemeClr val="bg1"/>
                          </a:solidFill>
                          <a:effectLst/>
                        </a:rPr>
                        <a:t>2</a:t>
                      </a:r>
                    </a:p>
                  </a:txBody>
                  <a:tcPr anchor="ctr"/>
                </a:tc>
                <a:tc>
                  <a:txBody>
                    <a:bodyPr/>
                    <a:lstStyle/>
                    <a:p>
                      <a:pPr algn="ctr"/>
                      <a:r>
                        <a:rPr lang="it-IT" sz="1200">
                          <a:solidFill>
                            <a:schemeClr val="bg1"/>
                          </a:solidFill>
                          <a:effectLst/>
                        </a:rPr>
                        <a:t>0.9101</a:t>
                      </a:r>
                    </a:p>
                  </a:txBody>
                  <a:tcPr anchor="ctr"/>
                </a:tc>
                <a:tc>
                  <a:txBody>
                    <a:bodyPr/>
                    <a:lstStyle/>
                    <a:p>
                      <a:pPr algn="ctr"/>
                      <a:r>
                        <a:rPr lang="it-IT" sz="1200">
                          <a:solidFill>
                            <a:schemeClr val="bg1"/>
                          </a:solidFill>
                          <a:effectLst/>
                        </a:rPr>
                        <a:t>0.7689</a:t>
                      </a:r>
                    </a:p>
                  </a:txBody>
                  <a:tcPr anchor="ctr"/>
                </a:tc>
                <a:tc>
                  <a:txBody>
                    <a:bodyPr/>
                    <a:lstStyle/>
                    <a:p>
                      <a:pPr algn="ctr"/>
                      <a:r>
                        <a:rPr lang="it-IT" sz="1200">
                          <a:solidFill>
                            <a:schemeClr val="bg1"/>
                          </a:solidFill>
                          <a:effectLst/>
                        </a:rPr>
                        <a:t>0.7382</a:t>
                      </a:r>
                    </a:p>
                  </a:txBody>
                  <a:tcPr anchor="ctr"/>
                </a:tc>
                <a:tc>
                  <a:txBody>
                    <a:bodyPr/>
                    <a:lstStyle/>
                    <a:p>
                      <a:pPr algn="ctr"/>
                      <a:r>
                        <a:rPr lang="it-IT" sz="1200">
                          <a:solidFill>
                            <a:schemeClr val="bg1"/>
                          </a:solidFill>
                          <a:effectLst/>
                        </a:rPr>
                        <a:t>0.8022</a:t>
                      </a:r>
                    </a:p>
                  </a:txBody>
                  <a:tcPr anchor="ctr"/>
                </a:tc>
                <a:tc>
                  <a:txBody>
                    <a:bodyPr/>
                    <a:lstStyle/>
                    <a:p>
                      <a:pPr algn="ctr"/>
                      <a:r>
                        <a:rPr lang="it-IT" sz="1200" dirty="0">
                          <a:solidFill>
                            <a:schemeClr val="bg1"/>
                          </a:solidFill>
                          <a:effectLst/>
                        </a:rPr>
                        <a:t>0.3579</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B6063C07-DFFC-2534-658A-E9320296BEB1}"/>
              </a:ext>
            </a:extLst>
          </p:cNvPr>
          <p:cNvSpPr txBox="1"/>
          <p:nvPr/>
        </p:nvSpPr>
        <p:spPr>
          <a:xfrm>
            <a:off x="1032845" y="4691294"/>
            <a:ext cx="10042592" cy="1015663"/>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Adam preferisce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più bassi (32-128) e un Learning Rate di 0,001 o inferiore, indicando che un aggiornamento più controllato migliora le performance. Batch Size di 64 rimane la scelta più ricorrente e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tende a 1, suggerendo che, a differenza di SGD, Adam non ha bisogno di molti esempi negativi per generalizzare correttamente.</a:t>
            </a:r>
          </a:p>
        </p:txBody>
      </p:sp>
      <p:sp>
        <p:nvSpPr>
          <p:cNvPr id="2" name="Title 18">
            <a:extLst>
              <a:ext uri="{FF2B5EF4-FFF2-40B4-BE49-F238E27FC236}">
                <a16:creationId xmlns:a16="http://schemas.microsoft.com/office/drawing/2014/main" id="{003C0385-D929-3779-97ED-CB4985D84182}"/>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eSTENSIONE</a:t>
            </a:r>
            <a:endParaRPr lang="en-US" dirty="0">
              <a:ln w="19050">
                <a:solidFill>
                  <a:prstClr val="white"/>
                </a:solidFill>
              </a:ln>
              <a:cs typeface="Posterama Bold"/>
            </a:endParaRPr>
          </a:p>
        </p:txBody>
      </p:sp>
    </p:spTree>
    <p:extLst>
      <p:ext uri="{BB962C8B-B14F-4D97-AF65-F5344CB8AC3E}">
        <p14:creationId xmlns:p14="http://schemas.microsoft.com/office/powerpoint/2010/main" val="2998594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77BE6-3D63-865C-F570-DC095A4246BE}"/>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44FD303F-169A-A302-7ADA-1DD6652E4A42}"/>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15</a:t>
            </a:fld>
            <a:endParaRPr lang="en-US"/>
          </a:p>
        </p:txBody>
      </p:sp>
      <p:graphicFrame>
        <p:nvGraphicFramePr>
          <p:cNvPr id="3" name="Tabella 2">
            <a:extLst>
              <a:ext uri="{FF2B5EF4-FFF2-40B4-BE49-F238E27FC236}">
                <a16:creationId xmlns:a16="http://schemas.microsoft.com/office/drawing/2014/main" id="{A7B23B05-AC38-D234-7DE6-03E2F13ADA1C}"/>
              </a:ext>
            </a:extLst>
          </p:cNvPr>
          <p:cNvGraphicFramePr>
            <a:graphicFrameLocks noGrp="1"/>
          </p:cNvGraphicFramePr>
          <p:nvPr>
            <p:extLst>
              <p:ext uri="{D42A27DB-BD31-4B8C-83A1-F6EECF244321}">
                <p14:modId xmlns:p14="http://schemas.microsoft.com/office/powerpoint/2010/main" val="124598834"/>
              </p:ext>
            </p:extLst>
          </p:nvPr>
        </p:nvGraphicFramePr>
        <p:xfrm>
          <a:off x="1032847" y="1646132"/>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0.7660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0.8535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0.6947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0.0700</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0.7823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0.8336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0.7369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0.1153</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0.9270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0.7946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0.7737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0.1259</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0.7877</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0.7324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0.8521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0.1022</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0.7823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0.8142</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0.7528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0.1218</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E8211ED1-DB3C-FD5D-2AA3-35CF438EE660}"/>
              </a:ext>
            </a:extLst>
          </p:cNvPr>
          <p:cNvSpPr txBox="1">
            <a:spLocks/>
          </p:cNvSpPr>
          <p:nvPr/>
        </p:nvSpPr>
        <p:spPr>
          <a:xfrm>
            <a:off x="948817" y="1121454"/>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B9B1E322-8E70-5124-BDEF-5B940D23B57E}"/>
              </a:ext>
            </a:extLst>
          </p:cNvPr>
          <p:cNvSpPr txBox="1"/>
          <p:nvPr/>
        </p:nvSpPr>
        <p:spPr>
          <a:xfrm>
            <a:off x="1032847" y="4698370"/>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a:t>
            </a:r>
          </a:p>
          <a:p>
            <a:endParaRPr lang="it-IT" sz="1200" dirty="0">
              <a:solidFill>
                <a:schemeClr val="bg1"/>
              </a:solidFill>
              <a:latin typeface="Verdana" panose="020B0604030504040204" pitchFamily="34" charset="0"/>
              <a:ea typeface="Verdana" panose="020B0604030504040204" pitchFamily="34" charset="0"/>
            </a:endParaRPr>
          </a:p>
          <a:p>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si comporta meglio a Learning Rate più bassi (0,0005 - 0,0010) e con una Batch Size di 64, evidenziando una maggiore stabilità rispetto a SGD. Le migliori configurazioni ottengono AUC e F1-score più elevati, suggerendo che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può essere più efficace nel bilanciare </a:t>
            </a:r>
            <a:r>
              <a:rPr lang="it-IT" sz="1200" dirty="0" err="1">
                <a:solidFill>
                  <a:schemeClr val="bg1"/>
                </a:solidFill>
                <a:latin typeface="Verdana" panose="020B0604030504040204" pitchFamily="34" charset="0"/>
                <a:ea typeface="Verdana" panose="020B0604030504040204" pitchFamily="34" charset="0"/>
                <a:cs typeface="+mn-lt"/>
              </a:rPr>
              <a:t>precision</a:t>
            </a:r>
            <a:r>
              <a:rPr lang="it-IT" sz="1200" dirty="0">
                <a:solidFill>
                  <a:schemeClr val="bg1"/>
                </a:solidFill>
                <a:latin typeface="Verdana" panose="020B0604030504040204" pitchFamily="34" charset="0"/>
                <a:ea typeface="Verdana" panose="020B0604030504040204" pitchFamily="34" charset="0"/>
                <a:cs typeface="+mn-lt"/>
              </a:rPr>
              <a:t> e recall. Il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intorno a 2 fornisce buoni risultati, evitando sia il </a:t>
            </a:r>
            <a:r>
              <a:rPr lang="it-IT" sz="1200" dirty="0" err="1">
                <a:solidFill>
                  <a:schemeClr val="bg1"/>
                </a:solidFill>
                <a:latin typeface="Verdana" panose="020B0604030504040204" pitchFamily="34" charset="0"/>
                <a:ea typeface="Verdana" panose="020B0604030504040204" pitchFamily="34" charset="0"/>
                <a:cs typeface="+mn-lt"/>
              </a:rPr>
              <a:t>sovracampionamento</a:t>
            </a:r>
            <a:r>
              <a:rPr lang="it-IT" sz="1200" dirty="0">
                <a:solidFill>
                  <a:schemeClr val="bg1"/>
                </a:solidFill>
                <a:latin typeface="Verdana" panose="020B0604030504040204" pitchFamily="34" charset="0"/>
                <a:ea typeface="Verdana" panose="020B0604030504040204" pitchFamily="34" charset="0"/>
                <a:cs typeface="+mn-lt"/>
              </a:rPr>
              <a:t> che la scarsità di esempi negativi.</a:t>
            </a:r>
          </a:p>
        </p:txBody>
      </p:sp>
      <p:sp>
        <p:nvSpPr>
          <p:cNvPr id="2" name="Title 18">
            <a:extLst>
              <a:ext uri="{FF2B5EF4-FFF2-40B4-BE49-F238E27FC236}">
                <a16:creationId xmlns:a16="http://schemas.microsoft.com/office/drawing/2014/main" id="{602B8AA4-C1F6-338D-801E-F2E24C6F420B}"/>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eSTENSIONE</a:t>
            </a:r>
            <a:endParaRPr lang="en-US" dirty="0">
              <a:ln w="19050">
                <a:solidFill>
                  <a:prstClr val="white"/>
                </a:solidFill>
              </a:ln>
              <a:cs typeface="Posterama Bold"/>
            </a:endParaRPr>
          </a:p>
        </p:txBody>
      </p:sp>
    </p:spTree>
    <p:extLst>
      <p:ext uri="{BB962C8B-B14F-4D97-AF65-F5344CB8AC3E}">
        <p14:creationId xmlns:p14="http://schemas.microsoft.com/office/powerpoint/2010/main" val="2601648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00D16-E0D8-BFBB-91F2-324FEF7D757C}"/>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969E9F2C-2427-D374-23E2-5EF113099F99}"/>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16</a:t>
            </a:fld>
            <a:endParaRPr lang="en-US"/>
          </a:p>
        </p:txBody>
      </p:sp>
      <p:graphicFrame>
        <p:nvGraphicFramePr>
          <p:cNvPr id="7" name="Tabella 6">
            <a:extLst>
              <a:ext uri="{FF2B5EF4-FFF2-40B4-BE49-F238E27FC236}">
                <a16:creationId xmlns:a16="http://schemas.microsoft.com/office/drawing/2014/main" id="{D48FE0A7-BE72-0391-FA8B-DEE12F930E65}"/>
              </a:ext>
            </a:extLst>
          </p:cNvPr>
          <p:cNvGraphicFramePr>
            <a:graphicFrameLocks noGrp="1"/>
          </p:cNvGraphicFramePr>
          <p:nvPr>
            <p:extLst>
              <p:ext uri="{D42A27DB-BD31-4B8C-83A1-F6EECF244321}">
                <p14:modId xmlns:p14="http://schemas.microsoft.com/office/powerpoint/2010/main" val="1353221154"/>
              </p:ext>
            </p:extLst>
          </p:nvPr>
        </p:nvGraphicFramePr>
        <p:xfrm>
          <a:off x="1032845" y="1680451"/>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0.8939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0.7393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0.7321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0.7467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0.1805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0.7438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0.6420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0.8838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0.2298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0.7452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0.7526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0.7381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0.2630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0.7267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0.8038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0.6631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0.2559</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0.9101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0.7689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0.8022</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0.3579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79E5DB8B-AE0B-8976-E46E-38BF941C6CB0}"/>
              </a:ext>
            </a:extLst>
          </p:cNvPr>
          <p:cNvSpPr txBox="1"/>
          <p:nvPr/>
        </p:nvSpPr>
        <p:spPr>
          <a:xfrm>
            <a:off x="1032845" y="4733202"/>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migliori configurazioni per SGD indicano che un numero elevato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(128-256) e un Learning Rate di 0,01 sono scelte ideali. La Batch Size di 64 risulta essere un buon compromesso. Il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compreso tra 1 e 3 mostra che un numero moderato di esempi negativi aiuta il modello senza peggiorarne la stabilità. La Loss più bassa non corrisponde sempre alla migliore performance, a conferma del fatto che AUC e F1-score sono metriche più rilevanti.</a:t>
            </a:r>
          </a:p>
        </p:txBody>
      </p:sp>
      <p:sp>
        <p:nvSpPr>
          <p:cNvPr id="10" name="Title 18">
            <a:extLst>
              <a:ext uri="{FF2B5EF4-FFF2-40B4-BE49-F238E27FC236}">
                <a16:creationId xmlns:a16="http://schemas.microsoft.com/office/drawing/2014/main" id="{C4EA4607-F24C-61DD-2051-448D7EEF0B63}"/>
              </a:ext>
            </a:extLst>
          </p:cNvPr>
          <p:cNvSpPr txBox="1">
            <a:spLocks/>
          </p:cNvSpPr>
          <p:nvPr/>
        </p:nvSpPr>
        <p:spPr>
          <a:xfrm>
            <a:off x="1032844"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5D0B414F-58B2-F99A-E8B8-1389F5E75B35}"/>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eSTENSIONE</a:t>
            </a:r>
            <a:endParaRPr lang="en-US" dirty="0">
              <a:ln w="19050">
                <a:solidFill>
                  <a:prstClr val="white"/>
                </a:solidFill>
              </a:ln>
              <a:cs typeface="Posterama Bold"/>
            </a:endParaRPr>
          </a:p>
        </p:txBody>
      </p:sp>
    </p:spTree>
    <p:extLst>
      <p:ext uri="{BB962C8B-B14F-4D97-AF65-F5344CB8AC3E}">
        <p14:creationId xmlns:p14="http://schemas.microsoft.com/office/powerpoint/2010/main" val="27402902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A4DC3-76BD-4805-7C81-220E77EBCEBC}"/>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9C2881D6-A6AF-0A6F-2DE7-0E2ED4F0F44D}"/>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a:ea typeface="Verdana"/>
              </a:rPr>
              <a:t>Considerazioni finali sull’estensione</a:t>
            </a:r>
          </a:p>
        </p:txBody>
      </p:sp>
      <p:sp>
        <p:nvSpPr>
          <p:cNvPr id="3" name="CasellaDiTesto 2">
            <a:extLst>
              <a:ext uri="{FF2B5EF4-FFF2-40B4-BE49-F238E27FC236}">
                <a16:creationId xmlns:a16="http://schemas.microsoft.com/office/drawing/2014/main" id="{EEAC6BB1-2601-14E6-6F6F-9311D489E3C1}"/>
              </a:ext>
            </a:extLst>
          </p:cNvPr>
          <p:cNvSpPr txBox="1"/>
          <p:nvPr/>
        </p:nvSpPr>
        <p:spPr>
          <a:xfrm>
            <a:off x="1088608" y="2689178"/>
            <a:ext cx="958496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err="1">
                <a:solidFill>
                  <a:schemeClr val="bg1"/>
                </a:solidFill>
                <a:ea typeface="+mn-lt"/>
                <a:cs typeface="+mn-lt"/>
              </a:rPr>
              <a:t>AdamW</a:t>
            </a:r>
            <a:r>
              <a:rPr lang="it-IT" dirty="0">
                <a:solidFill>
                  <a:schemeClr val="bg1"/>
                </a:solidFill>
                <a:ea typeface="+mn-lt"/>
                <a:cs typeface="+mn-lt"/>
              </a:rPr>
              <a:t> e Adam tendono a essere più stabili di SGD, con </a:t>
            </a:r>
            <a:r>
              <a:rPr lang="it-IT" dirty="0" err="1">
                <a:solidFill>
                  <a:schemeClr val="bg1"/>
                </a:solidFill>
                <a:ea typeface="+mn-lt"/>
                <a:cs typeface="+mn-lt"/>
              </a:rPr>
              <a:t>AdamW</a:t>
            </a:r>
            <a:r>
              <a:rPr lang="it-IT" dirty="0">
                <a:solidFill>
                  <a:schemeClr val="bg1"/>
                </a:solidFill>
                <a:ea typeface="+mn-lt"/>
                <a:cs typeface="+mn-lt"/>
              </a:rPr>
              <a:t> che ottiene il risultato complessivo più alto. </a:t>
            </a:r>
            <a:r>
              <a:rPr lang="it-IT" dirty="0">
                <a:solidFill>
                  <a:schemeClr val="bg1"/>
                </a:solidFill>
                <a:effectLst/>
                <a:ea typeface="+mn-lt"/>
                <a:cs typeface="+mn-lt"/>
              </a:rPr>
              <a:t>SGD </a:t>
            </a:r>
            <a:r>
              <a:rPr lang="it-IT" dirty="0">
                <a:solidFill>
                  <a:schemeClr val="bg1"/>
                </a:solidFill>
                <a:ea typeface="+mn-lt"/>
                <a:cs typeface="+mn-lt"/>
              </a:rPr>
              <a:t>si comporta </a:t>
            </a:r>
            <a:r>
              <a:rPr lang="it-IT" dirty="0">
                <a:solidFill>
                  <a:schemeClr val="bg1"/>
                </a:solidFill>
                <a:effectLst/>
                <a:ea typeface="+mn-lt"/>
                <a:cs typeface="+mn-lt"/>
              </a:rPr>
              <a:t>meglio con Learning Rate più </a:t>
            </a:r>
            <a:r>
              <a:rPr lang="it-IT" dirty="0">
                <a:solidFill>
                  <a:schemeClr val="bg1"/>
                </a:solidFill>
                <a:ea typeface="+mn-lt"/>
                <a:cs typeface="+mn-lt"/>
              </a:rPr>
              <a:t>elevati </a:t>
            </a:r>
            <a:r>
              <a:rPr lang="it-IT" dirty="0">
                <a:solidFill>
                  <a:schemeClr val="bg1"/>
                </a:solidFill>
                <a:effectLst/>
                <a:ea typeface="+mn-lt"/>
                <a:cs typeface="+mn-lt"/>
              </a:rPr>
              <a:t>e </a:t>
            </a:r>
            <a:r>
              <a:rPr lang="it-IT" dirty="0" err="1">
                <a:solidFill>
                  <a:schemeClr val="bg1"/>
                </a:solidFill>
                <a:effectLst/>
                <a:ea typeface="+mn-lt"/>
                <a:cs typeface="+mn-lt"/>
              </a:rPr>
              <a:t>Hidden</a:t>
            </a:r>
            <a:r>
              <a:rPr lang="it-IT" dirty="0">
                <a:solidFill>
                  <a:schemeClr val="bg1"/>
                </a:solidFill>
                <a:effectLst/>
                <a:ea typeface="+mn-lt"/>
                <a:cs typeface="+mn-lt"/>
              </a:rPr>
              <a:t> </a:t>
            </a:r>
            <a:r>
              <a:rPr lang="it-IT" dirty="0" err="1">
                <a:solidFill>
                  <a:schemeClr val="bg1"/>
                </a:solidFill>
                <a:effectLst/>
                <a:ea typeface="+mn-lt"/>
                <a:cs typeface="+mn-lt"/>
              </a:rPr>
              <a:t>Channels</a:t>
            </a:r>
            <a:r>
              <a:rPr lang="it-IT" dirty="0">
                <a:solidFill>
                  <a:schemeClr val="bg1"/>
                </a:solidFill>
                <a:effectLst/>
                <a:ea typeface="+mn-lt"/>
                <a:cs typeface="+mn-lt"/>
              </a:rPr>
              <a:t> </a:t>
            </a:r>
            <a:r>
              <a:rPr lang="it-IT" dirty="0">
                <a:solidFill>
                  <a:schemeClr val="bg1"/>
                </a:solidFill>
                <a:ea typeface="+mn-lt"/>
                <a:cs typeface="+mn-lt"/>
              </a:rPr>
              <a:t>alti, mentre </a:t>
            </a:r>
            <a:r>
              <a:rPr lang="it-IT" dirty="0">
                <a:solidFill>
                  <a:schemeClr val="bg1"/>
                </a:solidFill>
                <a:effectLst/>
                <a:ea typeface="+mn-lt"/>
                <a:cs typeface="+mn-lt"/>
              </a:rPr>
              <a:t>Adam e </a:t>
            </a:r>
            <a:r>
              <a:rPr lang="it-IT" dirty="0" err="1">
                <a:solidFill>
                  <a:schemeClr val="bg1"/>
                </a:solidFill>
                <a:effectLst/>
                <a:ea typeface="+mn-lt"/>
                <a:cs typeface="+mn-lt"/>
              </a:rPr>
              <a:t>AdamW</a:t>
            </a:r>
            <a:r>
              <a:rPr lang="it-IT" dirty="0">
                <a:solidFill>
                  <a:schemeClr val="bg1"/>
                </a:solidFill>
                <a:effectLst/>
                <a:ea typeface="+mn-lt"/>
                <a:cs typeface="+mn-lt"/>
              </a:rPr>
              <a:t> preferiscono Learning Rate più bassi e </a:t>
            </a:r>
            <a:r>
              <a:rPr lang="it-IT" dirty="0" err="1">
                <a:solidFill>
                  <a:schemeClr val="bg1"/>
                </a:solidFill>
                <a:effectLst/>
                <a:ea typeface="+mn-lt"/>
                <a:cs typeface="+mn-lt"/>
              </a:rPr>
              <a:t>Hidden</a:t>
            </a:r>
            <a:r>
              <a:rPr lang="it-IT" dirty="0">
                <a:solidFill>
                  <a:schemeClr val="bg1"/>
                </a:solidFill>
                <a:effectLst/>
                <a:ea typeface="+mn-lt"/>
                <a:cs typeface="+mn-lt"/>
              </a:rPr>
              <a:t> </a:t>
            </a:r>
            <a:r>
              <a:rPr lang="it-IT" dirty="0" err="1">
                <a:solidFill>
                  <a:schemeClr val="bg1"/>
                </a:solidFill>
                <a:effectLst/>
                <a:ea typeface="+mn-lt"/>
                <a:cs typeface="+mn-lt"/>
              </a:rPr>
              <a:t>Channels</a:t>
            </a:r>
            <a:r>
              <a:rPr lang="it-IT" dirty="0">
                <a:solidFill>
                  <a:schemeClr val="bg1"/>
                </a:solidFill>
                <a:effectLst/>
                <a:ea typeface="+mn-lt"/>
                <a:cs typeface="+mn-lt"/>
              </a:rPr>
              <a:t> più </a:t>
            </a:r>
            <a:r>
              <a:rPr lang="it-IT" dirty="0">
                <a:solidFill>
                  <a:schemeClr val="bg1"/>
                </a:solidFill>
                <a:ea typeface="+mn-lt"/>
                <a:cs typeface="+mn-lt"/>
              </a:rPr>
              <a:t>bassi. La </a:t>
            </a:r>
            <a:r>
              <a:rPr lang="it-IT" dirty="0">
                <a:solidFill>
                  <a:schemeClr val="bg1"/>
                </a:solidFill>
                <a:effectLst/>
                <a:ea typeface="+mn-lt"/>
                <a:cs typeface="+mn-lt"/>
              </a:rPr>
              <a:t>Batch Size ottimale è quasi sempre 64</a:t>
            </a:r>
            <a:r>
              <a:rPr lang="it-IT" dirty="0">
                <a:solidFill>
                  <a:schemeClr val="bg1"/>
                </a:solidFill>
                <a:ea typeface="+mn-lt"/>
                <a:cs typeface="+mn-lt"/>
              </a:rPr>
              <a:t>. Il </a:t>
            </a:r>
            <a:r>
              <a:rPr lang="it-IT" dirty="0" err="1">
                <a:solidFill>
                  <a:schemeClr val="bg1"/>
                </a:solidFill>
                <a:effectLst/>
                <a:ea typeface="+mn-lt"/>
                <a:cs typeface="+mn-lt"/>
              </a:rPr>
              <a:t>Neg</a:t>
            </a:r>
            <a:r>
              <a:rPr lang="it-IT" dirty="0">
                <a:solidFill>
                  <a:schemeClr val="bg1"/>
                </a:solidFill>
                <a:effectLst/>
                <a:ea typeface="+mn-lt"/>
                <a:cs typeface="+mn-lt"/>
              </a:rPr>
              <a:t> Sampling Ratio </a:t>
            </a:r>
            <a:r>
              <a:rPr lang="it-IT" dirty="0">
                <a:solidFill>
                  <a:schemeClr val="bg1"/>
                </a:solidFill>
                <a:ea typeface="+mn-lt"/>
                <a:cs typeface="+mn-lt"/>
              </a:rPr>
              <a:t>ottimale </a:t>
            </a:r>
            <a:r>
              <a:rPr lang="it-IT" dirty="0">
                <a:solidFill>
                  <a:schemeClr val="bg1"/>
                </a:solidFill>
                <a:effectLst/>
                <a:ea typeface="+mn-lt"/>
                <a:cs typeface="+mn-lt"/>
              </a:rPr>
              <a:t>varia</a:t>
            </a:r>
            <a:r>
              <a:rPr lang="it-IT" dirty="0">
                <a:solidFill>
                  <a:schemeClr val="bg1"/>
                </a:solidFill>
                <a:ea typeface="+mn-lt"/>
                <a:cs typeface="+mn-lt"/>
              </a:rPr>
              <a:t>: SGD ottiene risultati migliori con valori più alti, mentre Adam e </a:t>
            </a:r>
            <a:r>
              <a:rPr lang="it-IT" dirty="0" err="1">
                <a:solidFill>
                  <a:schemeClr val="bg1"/>
                </a:solidFill>
                <a:ea typeface="+mn-lt"/>
                <a:cs typeface="+mn-lt"/>
              </a:rPr>
              <a:t>AdamW</a:t>
            </a:r>
            <a:r>
              <a:rPr lang="it-IT" dirty="0">
                <a:solidFill>
                  <a:schemeClr val="bg1"/>
                </a:solidFill>
                <a:ea typeface="+mn-lt"/>
                <a:cs typeface="+mn-lt"/>
              </a:rPr>
              <a:t> lavorano meglio con valori più bassi.</a:t>
            </a:r>
            <a:endParaRPr lang="it-IT" sz="2800" dirty="0">
              <a:solidFill>
                <a:schemeClr val="bg1"/>
              </a:solidFill>
              <a:ea typeface="+mn-lt"/>
              <a:cs typeface="+mn-lt"/>
            </a:endParaRPr>
          </a:p>
        </p:txBody>
      </p:sp>
    </p:spTree>
    <p:extLst>
      <p:ext uri="{BB962C8B-B14F-4D97-AF65-F5344CB8AC3E}">
        <p14:creationId xmlns:p14="http://schemas.microsoft.com/office/powerpoint/2010/main" val="421956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E8334EC6-E941-52DD-5D01-8821B35F5761}"/>
              </a:ext>
            </a:extLst>
          </p:cNvPr>
          <p:cNvSpPr>
            <a:spLocks noGrp="1"/>
          </p:cNvSpPr>
          <p:nvPr>
            <p:ph type="sldNum" sz="quarter" idx="12"/>
          </p:nvPr>
        </p:nvSpPr>
        <p:spPr/>
        <p:txBody>
          <a:bodyPr/>
          <a:lstStyle/>
          <a:p>
            <a:fld id="{A402E4C0-AD5E-4E8C-9F21-7CCE474BDCEB}" type="slidenum">
              <a:rPr lang="en-US" smtClean="0"/>
              <a:pPr/>
              <a:t>18</a:t>
            </a:fld>
            <a:endParaRPr lang="en-US"/>
          </a:p>
        </p:txBody>
      </p:sp>
      <p:sp>
        <p:nvSpPr>
          <p:cNvPr id="8" name="Titolo 7">
            <a:extLst>
              <a:ext uri="{FF2B5EF4-FFF2-40B4-BE49-F238E27FC236}">
                <a16:creationId xmlns:a16="http://schemas.microsoft.com/office/drawing/2014/main" id="{D001A6EB-0A63-C95A-8FA2-A6D19F1CC1A0}"/>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3F9B09B9-1F15-3B14-AD14-41186C50885E}"/>
              </a:ext>
            </a:extLst>
          </p:cNvPr>
          <p:cNvSpPr txBox="1"/>
          <p:nvPr/>
        </p:nvSpPr>
        <p:spPr>
          <a:xfrm>
            <a:off x="881840" y="1144586"/>
            <a:ext cx="2491389"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2EBB3BB6-07AC-25FA-3497-EEA849A5D385}"/>
              </a:ext>
            </a:extLst>
          </p:cNvPr>
          <p:cNvSpPr txBox="1"/>
          <p:nvPr/>
        </p:nvSpPr>
        <p:spPr>
          <a:xfrm>
            <a:off x="5438747" y="1145628"/>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54A61311-5596-6D05-3E9A-1AE1858A98EE}"/>
              </a:ext>
            </a:extLst>
          </p:cNvPr>
          <p:cNvSpPr txBox="1"/>
          <p:nvPr/>
        </p:nvSpPr>
        <p:spPr>
          <a:xfrm>
            <a:off x="8902868" y="1145628"/>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7" name="Immagine 6" descr="Immagine che contiene testo, Diagramma, linea, diagramma&#10;&#10;Il contenuto generato dall&amp;#39;intelligenza artificiale potrebbe non essere corretto.">
            <a:extLst>
              <a:ext uri="{FF2B5EF4-FFF2-40B4-BE49-F238E27FC236}">
                <a16:creationId xmlns:a16="http://schemas.microsoft.com/office/drawing/2014/main" id="{C0D2232D-9CFB-74DD-8B81-90988C42241F}"/>
              </a:ext>
            </a:extLst>
          </p:cNvPr>
          <p:cNvPicPr>
            <a:picLocks noChangeAspect="1"/>
          </p:cNvPicPr>
          <p:nvPr/>
        </p:nvPicPr>
        <p:blipFill>
          <a:blip r:embed="rId2"/>
          <a:stretch>
            <a:fillRect/>
          </a:stretch>
        </p:blipFill>
        <p:spPr>
          <a:xfrm>
            <a:off x="8287957" y="4190504"/>
            <a:ext cx="3562815" cy="2525752"/>
          </a:xfrm>
          <a:prstGeom prst="rect">
            <a:avLst/>
          </a:prstGeom>
        </p:spPr>
      </p:pic>
      <p:pic>
        <p:nvPicPr>
          <p:cNvPr id="9" name="Immagine 8" descr="Immagine che contiene testo, Diagramma, linea, diagramma&#10;&#10;Il contenuto generato dall&amp;#39;intelligenza artificiale potrebbe non essere corretto.">
            <a:extLst>
              <a:ext uri="{FF2B5EF4-FFF2-40B4-BE49-F238E27FC236}">
                <a16:creationId xmlns:a16="http://schemas.microsoft.com/office/drawing/2014/main" id="{CA2E06F8-7AD2-F7CB-7188-2F6918E4CDF5}"/>
              </a:ext>
            </a:extLst>
          </p:cNvPr>
          <p:cNvPicPr>
            <a:picLocks noChangeAspect="1"/>
          </p:cNvPicPr>
          <p:nvPr/>
        </p:nvPicPr>
        <p:blipFill>
          <a:blip r:embed="rId3"/>
          <a:stretch>
            <a:fillRect/>
          </a:stretch>
        </p:blipFill>
        <p:spPr>
          <a:xfrm>
            <a:off x="8283311" y="1518858"/>
            <a:ext cx="3553522" cy="2525752"/>
          </a:xfrm>
          <a:prstGeom prst="rect">
            <a:avLst/>
          </a:prstGeom>
        </p:spPr>
      </p:pic>
      <p:pic>
        <p:nvPicPr>
          <p:cNvPr id="10" name="Immagine 9" descr="Immagine che contiene testo, linea, Diagramma, diagramma&#10;&#10;Il contenuto generato dall&amp;#39;intelligenza artificiale potrebbe non essere corretto.">
            <a:extLst>
              <a:ext uri="{FF2B5EF4-FFF2-40B4-BE49-F238E27FC236}">
                <a16:creationId xmlns:a16="http://schemas.microsoft.com/office/drawing/2014/main" id="{F858ABDB-52B5-D3F8-9D7D-73CAEFD07915}"/>
              </a:ext>
            </a:extLst>
          </p:cNvPr>
          <p:cNvPicPr>
            <a:picLocks noChangeAspect="1"/>
          </p:cNvPicPr>
          <p:nvPr/>
        </p:nvPicPr>
        <p:blipFill>
          <a:blip r:embed="rId4"/>
          <a:stretch>
            <a:fillRect/>
          </a:stretch>
        </p:blipFill>
        <p:spPr>
          <a:xfrm>
            <a:off x="4313911" y="4190627"/>
            <a:ext cx="3553523" cy="2525752"/>
          </a:xfrm>
          <a:prstGeom prst="rect">
            <a:avLst/>
          </a:prstGeom>
        </p:spPr>
      </p:pic>
      <p:pic>
        <p:nvPicPr>
          <p:cNvPr id="11" name="Immagine 10" descr="Immagine che contiene testo, linea, Diagramma, diagramma&#10;&#10;Il contenuto generato dall&amp;#39;intelligenza artificiale potrebbe non essere corretto.">
            <a:extLst>
              <a:ext uri="{FF2B5EF4-FFF2-40B4-BE49-F238E27FC236}">
                <a16:creationId xmlns:a16="http://schemas.microsoft.com/office/drawing/2014/main" id="{D8D06F23-C32B-0DF0-6E02-EB2CC6358DB0}"/>
              </a:ext>
            </a:extLst>
          </p:cNvPr>
          <p:cNvPicPr>
            <a:picLocks noChangeAspect="1"/>
          </p:cNvPicPr>
          <p:nvPr/>
        </p:nvPicPr>
        <p:blipFill>
          <a:blip r:embed="rId5"/>
          <a:stretch>
            <a:fillRect/>
          </a:stretch>
        </p:blipFill>
        <p:spPr>
          <a:xfrm>
            <a:off x="4318558" y="1518982"/>
            <a:ext cx="3562815" cy="2525752"/>
          </a:xfrm>
          <a:prstGeom prst="rect">
            <a:avLst/>
          </a:prstGeom>
        </p:spPr>
      </p:pic>
      <p:pic>
        <p:nvPicPr>
          <p:cNvPr id="12" name="Immagine 11" descr="Immagine che contiene testo, linea, Diagramma, diagramma&#10;&#10;Il contenuto generato dall&amp;#39;intelligenza artificiale potrebbe non essere corretto.">
            <a:extLst>
              <a:ext uri="{FF2B5EF4-FFF2-40B4-BE49-F238E27FC236}">
                <a16:creationId xmlns:a16="http://schemas.microsoft.com/office/drawing/2014/main" id="{820F8824-2D4E-AAA4-AEF3-7B0DEBEBF27F}"/>
              </a:ext>
            </a:extLst>
          </p:cNvPr>
          <p:cNvPicPr>
            <a:picLocks noChangeAspect="1"/>
          </p:cNvPicPr>
          <p:nvPr/>
        </p:nvPicPr>
        <p:blipFill>
          <a:blip r:embed="rId6"/>
          <a:stretch>
            <a:fillRect/>
          </a:stretch>
        </p:blipFill>
        <p:spPr>
          <a:xfrm>
            <a:off x="346307" y="4190503"/>
            <a:ext cx="3553523" cy="2525753"/>
          </a:xfrm>
          <a:prstGeom prst="rect">
            <a:avLst/>
          </a:prstGeom>
        </p:spPr>
      </p:pic>
      <p:pic>
        <p:nvPicPr>
          <p:cNvPr id="13" name="Immagine 12" descr="Immagine che contiene testo, linea, Diagramma, diagramma&#10;&#10;Il contenuto generato dall&amp;#39;intelligenza artificiale potrebbe non essere corretto.">
            <a:extLst>
              <a:ext uri="{FF2B5EF4-FFF2-40B4-BE49-F238E27FC236}">
                <a16:creationId xmlns:a16="http://schemas.microsoft.com/office/drawing/2014/main" id="{81F796F3-9640-3B75-D814-4380F1A085D3}"/>
              </a:ext>
            </a:extLst>
          </p:cNvPr>
          <p:cNvPicPr>
            <a:picLocks noChangeAspect="1"/>
          </p:cNvPicPr>
          <p:nvPr/>
        </p:nvPicPr>
        <p:blipFill>
          <a:blip r:embed="rId7"/>
          <a:stretch>
            <a:fillRect/>
          </a:stretch>
        </p:blipFill>
        <p:spPr>
          <a:xfrm>
            <a:off x="350953" y="1518857"/>
            <a:ext cx="3562815" cy="2525753"/>
          </a:xfrm>
          <a:prstGeom prst="rect">
            <a:avLst/>
          </a:prstGeom>
        </p:spPr>
      </p:pic>
    </p:spTree>
    <p:extLst>
      <p:ext uri="{BB962C8B-B14F-4D97-AF65-F5344CB8AC3E}">
        <p14:creationId xmlns:p14="http://schemas.microsoft.com/office/powerpoint/2010/main" val="41460671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3997F-9ECA-5DA2-8403-AC79BB9BD9D3}"/>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5B48313D-C155-9CA8-5C35-9D7FF9E41D1C}"/>
              </a:ext>
            </a:extLst>
          </p:cNvPr>
          <p:cNvSpPr>
            <a:spLocks noGrp="1"/>
          </p:cNvSpPr>
          <p:nvPr>
            <p:ph type="title"/>
          </p:nvPr>
        </p:nvSpPr>
        <p:spPr>
          <a:xfrm>
            <a:off x="1032845" y="1069791"/>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22310E75-7582-01DA-1A00-EB39930E042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19</a:t>
            </a:fld>
            <a:endParaRPr lang="en-US"/>
          </a:p>
        </p:txBody>
      </p:sp>
      <p:graphicFrame>
        <p:nvGraphicFramePr>
          <p:cNvPr id="8" name="Tabella 7">
            <a:extLst>
              <a:ext uri="{FF2B5EF4-FFF2-40B4-BE49-F238E27FC236}">
                <a16:creationId xmlns:a16="http://schemas.microsoft.com/office/drawing/2014/main" id="{1731E3F4-954B-FB9E-DAF7-F49776DB0FB6}"/>
              </a:ext>
            </a:extLst>
          </p:cNvPr>
          <p:cNvGraphicFramePr>
            <a:graphicFrameLocks noGrp="1"/>
          </p:cNvGraphicFramePr>
          <p:nvPr>
            <p:extLst>
              <p:ext uri="{D42A27DB-BD31-4B8C-83A1-F6EECF244321}">
                <p14:modId xmlns:p14="http://schemas.microsoft.com/office/powerpoint/2010/main" val="1159448317"/>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70222">
                  <a:extLst>
                    <a:ext uri="{9D8B030D-6E8A-4147-A177-3AD203B41FA5}">
                      <a16:colId xmlns:a16="http://schemas.microsoft.com/office/drawing/2014/main" val="1073256242"/>
                    </a:ext>
                  </a:extLst>
                </a:gridCol>
                <a:gridCol w="1046480">
                  <a:extLst>
                    <a:ext uri="{9D8B030D-6E8A-4147-A177-3AD203B41FA5}">
                      <a16:colId xmlns:a16="http://schemas.microsoft.com/office/drawing/2014/main" val="3431247908"/>
                    </a:ext>
                  </a:extLst>
                </a:gridCol>
                <a:gridCol w="92119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0.930299</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0.787891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0.803277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0.773083</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0.053287</a:t>
                      </a:r>
                    </a:p>
                  </a:txBody>
                  <a:tcPr anchor="ctr"/>
                </a:tc>
                <a:extLst>
                  <a:ext uri="{0D108BD9-81ED-4DB2-BD59-A6C34878D82A}">
                    <a16:rowId xmlns:a16="http://schemas.microsoft.com/office/drawing/2014/main" val="98612638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0.931001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0.797550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0.794566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0.800555</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0.098145</a:t>
                      </a:r>
                    </a:p>
                  </a:txBody>
                  <a:tcPr anchor="ctr"/>
                </a:tc>
                <a:extLst>
                  <a:ext uri="{0D108BD9-81ED-4DB2-BD59-A6C34878D82A}">
                    <a16:rowId xmlns:a16="http://schemas.microsoft.com/office/drawing/2014/main" val="1665538053"/>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0.932942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0.804045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0.781502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0.827928</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0.118295</a:t>
                      </a:r>
                    </a:p>
                  </a:txBody>
                  <a:tcPr anchor="ctr"/>
                </a:tc>
                <a:extLst>
                  <a:ext uri="{0D108BD9-81ED-4DB2-BD59-A6C34878D82A}">
                    <a16:rowId xmlns:a16="http://schemas.microsoft.com/office/drawing/2014/main" val="191150822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0.930221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0.797665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0.782667</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0.813250</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0.117257</a:t>
                      </a:r>
                    </a:p>
                  </a:txBody>
                  <a:tcPr anchor="ctr"/>
                </a:tc>
                <a:extLst>
                  <a:ext uri="{0D108BD9-81ED-4DB2-BD59-A6C34878D82A}">
                    <a16:rowId xmlns:a16="http://schemas.microsoft.com/office/drawing/2014/main" val="1926897560"/>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0.936738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0.801292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0.829354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0.775067</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0.160618</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00C2BFAF-8096-8A44-2438-DB85187918C6}"/>
              </a:ext>
            </a:extLst>
          </p:cNvPr>
          <p:cNvSpPr txBox="1"/>
          <p:nvPr/>
        </p:nvSpPr>
        <p:spPr>
          <a:xfrm>
            <a:off x="1044286" y="4672157"/>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 </a:t>
            </a:r>
            <a:endParaRPr lang="it-IT" sz="1200" dirty="0">
              <a:solidFill>
                <a:schemeClr val="bg1"/>
              </a:solidFill>
              <a:latin typeface="Verdana" panose="020B0604030504040204" pitchFamily="34" charset="0"/>
              <a:ea typeface="Verdana" panose="020B0604030504040204" pitchFamily="34" charset="0"/>
            </a:endParaRPr>
          </a:p>
          <a:p>
            <a:endParaRPr lang="it-IT" sz="120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Adam si conferma l’ottimizzatore più equilibrato  e stabile, con valori di AUC e F1-score costantemente elevati e una Loss generalmente più bassa rispetto agli altri. Funziona bene con un learning rate tra 0.0005 e 0.005,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sia bassi (32) che alti (128), e batch size di 64 o 128. Il Negative Sampling Ratio = 1 è sufficiente nella maggior parte dei casi, anche se valori più alti migliorano l'AUC in alcuni scenari.</a:t>
            </a:r>
          </a:p>
        </p:txBody>
      </p:sp>
      <p:sp>
        <p:nvSpPr>
          <p:cNvPr id="2" name="Title 18">
            <a:extLst>
              <a:ext uri="{FF2B5EF4-FFF2-40B4-BE49-F238E27FC236}">
                <a16:creationId xmlns:a16="http://schemas.microsoft.com/office/drawing/2014/main" id="{3D2EF7DF-4B2B-2B6F-4E09-04B7027702C7}"/>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pOTEnziamento</a:t>
            </a:r>
            <a:endParaRPr lang="en-US" dirty="0">
              <a:ln w="19050">
                <a:solidFill>
                  <a:prstClr val="white"/>
                </a:solidFill>
              </a:ln>
              <a:cs typeface="Posterama Bold"/>
            </a:endParaRPr>
          </a:p>
        </p:txBody>
      </p:sp>
    </p:spTree>
    <p:extLst>
      <p:ext uri="{BB962C8B-B14F-4D97-AF65-F5344CB8AC3E}">
        <p14:creationId xmlns:p14="http://schemas.microsoft.com/office/powerpoint/2010/main" val="3072772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egnaposto immagine 7" descr="Immagine che contiene schermata, luce, gioco&#10;&#10;Il contenuto generato dall&amp;#39;intelligenza artificiale potrebbe non essere corretto.">
            <a:extLst>
              <a:ext uri="{FF2B5EF4-FFF2-40B4-BE49-F238E27FC236}">
                <a16:creationId xmlns:a16="http://schemas.microsoft.com/office/drawing/2014/main" id="{1563383A-CB48-070F-7527-25731DA847AE}"/>
              </a:ext>
            </a:extLst>
          </p:cNvPr>
          <p:cNvPicPr>
            <a:picLocks noGrp="1" noChangeAspect="1"/>
          </p:cNvPicPr>
          <p:nvPr>
            <p:ph type="pic" sz="quarter" idx="13"/>
          </p:nvPr>
        </p:nvPicPr>
        <p:blipFill>
          <a:blip r:embed="rId2"/>
          <a:srcRect t="9496" b="9496"/>
          <a:stretch/>
        </p:blipFill>
        <p:spPr>
          <a:xfrm flipH="1">
            <a:off x="0" y="-4195"/>
            <a:ext cx="4984593" cy="6866307"/>
          </a:xfrm>
        </p:spPr>
      </p:pic>
      <p:pic>
        <p:nvPicPr>
          <p:cNvPr id="9" name="Immagine 8" descr="Immagine che contiene blu, Blu elettrico, sfocatura, aqua&#10;&#10;Il contenuto generato dall&amp;#39;intelligenza artificiale potrebbe non essere corretto.">
            <a:extLst>
              <a:ext uri="{FF2B5EF4-FFF2-40B4-BE49-F238E27FC236}">
                <a16:creationId xmlns:a16="http://schemas.microsoft.com/office/drawing/2014/main" id="{4C544759-83C4-7488-B9DB-E42EB324D400}"/>
              </a:ext>
            </a:extLst>
          </p:cNvPr>
          <p:cNvPicPr>
            <a:picLocks noChangeAspect="1"/>
          </p:cNvPicPr>
          <p:nvPr/>
        </p:nvPicPr>
        <p:blipFill>
          <a:blip r:embed="rId3">
            <a:alphaModFix amt="78000"/>
          </a:blip>
          <a:stretch>
            <a:fillRect/>
          </a:stretch>
        </p:blipFill>
        <p:spPr>
          <a:xfrm>
            <a:off x="3819061" y="-8246"/>
            <a:ext cx="8369331" cy="7469225"/>
          </a:xfrm>
          <a:prstGeom prst="rect">
            <a:avLst/>
          </a:prstGeom>
        </p:spPr>
      </p:pic>
      <p:sp>
        <p:nvSpPr>
          <p:cNvPr id="5" name="Slide Number Placehold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a:p>
        </p:txBody>
      </p:sp>
      <p:sp>
        <p:nvSpPr>
          <p:cNvPr id="34" name="Title 33">
            <a:extLst>
              <a:ext uri="{FF2B5EF4-FFF2-40B4-BE49-F238E27FC236}">
                <a16:creationId xmlns:a16="http://schemas.microsoft.com/office/drawing/2014/main" id="{01A4D341-9CED-415E-A417-C204833D5641}"/>
              </a:ext>
            </a:extLst>
          </p:cNvPr>
          <p:cNvSpPr>
            <a:spLocks noGrp="1"/>
          </p:cNvSpPr>
          <p:nvPr>
            <p:ph type="title"/>
          </p:nvPr>
        </p:nvSpPr>
        <p:spPr>
          <a:xfrm>
            <a:off x="4068118" y="731305"/>
            <a:ext cx="7288284" cy="469490"/>
          </a:xfrm>
        </p:spPr>
        <p:txBody>
          <a:bodyPr>
            <a:noAutofit/>
          </a:bodyPr>
          <a:lstStyle/>
          <a:p>
            <a:r>
              <a:rPr lang="en-US" sz="3600" err="1">
                <a:ea typeface="+mn-ea"/>
                <a:cs typeface="+mn-cs"/>
              </a:rPr>
              <a:t>Problema</a:t>
            </a:r>
            <a:endParaRPr lang="en-US" sz="3600" err="1"/>
          </a:p>
        </p:txBody>
      </p:sp>
      <p:sp>
        <p:nvSpPr>
          <p:cNvPr id="64" name="Text Placeholder 63">
            <a:extLst>
              <a:ext uri="{FF2B5EF4-FFF2-40B4-BE49-F238E27FC236}">
                <a16:creationId xmlns:a16="http://schemas.microsoft.com/office/drawing/2014/main" id="{65AD76B6-01DC-462A-9FF0-16CC82FBDBE0}"/>
              </a:ext>
            </a:extLst>
          </p:cNvPr>
          <p:cNvSpPr>
            <a:spLocks noGrp="1"/>
          </p:cNvSpPr>
          <p:nvPr>
            <p:ph type="body" sz="quarter" idx="22"/>
          </p:nvPr>
        </p:nvSpPr>
        <p:spPr>
          <a:xfrm>
            <a:off x="4065517" y="1921400"/>
            <a:ext cx="2289974" cy="365125"/>
          </a:xfrm>
        </p:spPr>
        <p:txBody>
          <a:bodyPr vert="horz" lIns="91440" tIns="45720" rIns="91440" bIns="45720" rtlCol="0" anchor="t">
            <a:normAutofit/>
          </a:bodyPr>
          <a:lstStyle/>
          <a:p>
            <a:r>
              <a:rPr lang="en-US" err="1">
                <a:cs typeface="Posterama Bold"/>
              </a:rPr>
              <a:t>introduzione</a:t>
            </a:r>
          </a:p>
        </p:txBody>
      </p:sp>
      <p:sp>
        <p:nvSpPr>
          <p:cNvPr id="67" name="Text Placeholder 66">
            <a:extLst>
              <a:ext uri="{FF2B5EF4-FFF2-40B4-BE49-F238E27FC236}">
                <a16:creationId xmlns:a16="http://schemas.microsoft.com/office/drawing/2014/main" id="{3705D4B7-D21E-458D-B289-A189923D7B3E}"/>
              </a:ext>
            </a:extLst>
          </p:cNvPr>
          <p:cNvSpPr>
            <a:spLocks noGrp="1"/>
          </p:cNvSpPr>
          <p:nvPr>
            <p:ph type="body" sz="quarter" idx="25"/>
          </p:nvPr>
        </p:nvSpPr>
        <p:spPr>
          <a:xfrm>
            <a:off x="8144812" y="1884229"/>
            <a:ext cx="2289974" cy="365125"/>
          </a:xfrm>
        </p:spPr>
        <p:txBody>
          <a:bodyPr vert="horz" lIns="91440" tIns="45720" rIns="91440" bIns="45720" rtlCol="0" anchor="t">
            <a:normAutofit/>
          </a:bodyPr>
          <a:lstStyle/>
          <a:p>
            <a:r>
              <a:rPr lang="en-US" err="1">
                <a:cs typeface="Posterama Bold"/>
              </a:rPr>
              <a:t>obbiettivi</a:t>
            </a:r>
          </a:p>
        </p:txBody>
      </p:sp>
      <p:sp>
        <p:nvSpPr>
          <p:cNvPr id="43" name="Text Placeholder 42">
            <a:extLst>
              <a:ext uri="{FF2B5EF4-FFF2-40B4-BE49-F238E27FC236}">
                <a16:creationId xmlns:a16="http://schemas.microsoft.com/office/drawing/2014/main" id="{80683256-31D4-4761-874B-66494293B9AF}"/>
              </a:ext>
            </a:extLst>
          </p:cNvPr>
          <p:cNvSpPr>
            <a:spLocks noGrp="1"/>
          </p:cNvSpPr>
          <p:nvPr>
            <p:ph type="body" sz="quarter" idx="18"/>
          </p:nvPr>
        </p:nvSpPr>
        <p:spPr>
          <a:xfrm>
            <a:off x="4037640" y="2282880"/>
            <a:ext cx="3767510" cy="3839685"/>
          </a:xfrm>
        </p:spPr>
        <p:txBody>
          <a:bodyPr vert="horz" lIns="91440" tIns="45720" rIns="91440" bIns="45720" rtlCol="0" anchor="t">
            <a:normAutofit/>
          </a:bodyPr>
          <a:lstStyle/>
          <a:p>
            <a:pPr>
              <a:lnSpc>
                <a:spcPct val="113999"/>
              </a:lnSpc>
            </a:pPr>
            <a:r>
              <a:rPr lang="en-US">
                <a:ea typeface="+mn-lt"/>
                <a:cs typeface="+mn-lt"/>
              </a:rPr>
              <a:t>In </a:t>
            </a:r>
            <a:r>
              <a:rPr lang="en-US" err="1">
                <a:ea typeface="+mn-lt"/>
                <a:cs typeface="+mn-lt"/>
              </a:rPr>
              <a:t>questo</a:t>
            </a:r>
            <a:r>
              <a:rPr lang="en-US">
                <a:ea typeface="+mn-lt"/>
                <a:cs typeface="+mn-lt"/>
              </a:rPr>
              <a:t> </a:t>
            </a:r>
            <a:r>
              <a:rPr lang="en-US" err="1">
                <a:ea typeface="+mn-lt"/>
                <a:cs typeface="+mn-lt"/>
              </a:rPr>
              <a:t>progetto</a:t>
            </a:r>
            <a:r>
              <a:rPr lang="en-US">
                <a:ea typeface="+mn-lt"/>
                <a:cs typeface="+mn-lt"/>
              </a:rPr>
              <a:t>, </a:t>
            </a:r>
            <a:r>
              <a:rPr lang="en-US" err="1">
                <a:ea typeface="+mn-lt"/>
                <a:cs typeface="+mn-lt"/>
              </a:rPr>
              <a:t>esploreremo</a:t>
            </a:r>
            <a:r>
              <a:rPr lang="en-US">
                <a:ea typeface="+mn-lt"/>
                <a:cs typeface="+mn-lt"/>
              </a:rPr>
              <a:t> e </a:t>
            </a:r>
            <a:r>
              <a:rPr lang="en-US" err="1">
                <a:ea typeface="+mn-lt"/>
                <a:cs typeface="+mn-lt"/>
              </a:rPr>
              <a:t>miglioreremo</a:t>
            </a:r>
            <a:r>
              <a:rPr lang="en-US">
                <a:ea typeface="+mn-lt"/>
                <a:cs typeface="+mn-lt"/>
              </a:rPr>
              <a:t> un </a:t>
            </a:r>
            <a:r>
              <a:rPr lang="en-US" err="1">
                <a:ea typeface="+mn-lt"/>
                <a:cs typeface="+mn-lt"/>
              </a:rPr>
              <a:t>modello</a:t>
            </a:r>
            <a:r>
              <a:rPr lang="en-US">
                <a:ea typeface="+mn-lt"/>
                <a:cs typeface="+mn-lt"/>
              </a:rPr>
              <a:t> di base per la </a:t>
            </a:r>
            <a:r>
              <a:rPr lang="en-US" err="1">
                <a:ea typeface="+mn-lt"/>
                <a:cs typeface="+mn-lt"/>
              </a:rPr>
              <a:t>previsione</a:t>
            </a:r>
            <a:r>
              <a:rPr lang="en-US">
                <a:ea typeface="+mn-lt"/>
                <a:cs typeface="+mn-lt"/>
              </a:rPr>
              <a:t> </a:t>
            </a:r>
            <a:r>
              <a:rPr lang="en-US" err="1">
                <a:ea typeface="+mn-lt"/>
                <a:cs typeface="+mn-lt"/>
              </a:rPr>
              <a:t>dei</a:t>
            </a:r>
            <a:r>
              <a:rPr lang="en-US">
                <a:ea typeface="+mn-lt"/>
                <a:cs typeface="+mn-lt"/>
              </a:rPr>
              <a:t> link </a:t>
            </a:r>
            <a:r>
              <a:rPr lang="en-US" err="1">
                <a:ea typeface="+mn-lt"/>
                <a:cs typeface="+mn-lt"/>
              </a:rPr>
              <a:t>sul</a:t>
            </a:r>
            <a:r>
              <a:rPr lang="en-US">
                <a:ea typeface="+mn-lt"/>
                <a:cs typeface="+mn-lt"/>
              </a:rPr>
              <a:t> dataset </a:t>
            </a:r>
            <a:r>
              <a:rPr lang="en-US" err="1">
                <a:ea typeface="+mn-lt"/>
                <a:cs typeface="+mn-lt"/>
              </a:rPr>
              <a:t>MovieLens</a:t>
            </a:r>
            <a:r>
              <a:rPr lang="en-US">
                <a:ea typeface="+mn-lt"/>
                <a:cs typeface="+mn-lt"/>
              </a:rPr>
              <a:t>. Il nostro </a:t>
            </a:r>
            <a:r>
              <a:rPr lang="en-US" err="1">
                <a:ea typeface="+mn-lt"/>
                <a:cs typeface="+mn-lt"/>
              </a:rPr>
              <a:t>obiettivo</a:t>
            </a:r>
            <a:r>
              <a:rPr lang="en-US">
                <a:ea typeface="+mn-lt"/>
                <a:cs typeface="+mn-lt"/>
              </a:rPr>
              <a:t> </a:t>
            </a:r>
            <a:r>
              <a:rPr lang="en-US" err="1">
                <a:ea typeface="+mn-lt"/>
                <a:cs typeface="+mn-lt"/>
              </a:rPr>
              <a:t>iniziale</a:t>
            </a:r>
            <a:r>
              <a:rPr lang="en-US">
                <a:ea typeface="+mn-lt"/>
                <a:cs typeface="+mn-lt"/>
              </a:rPr>
              <a:t> è </a:t>
            </a:r>
            <a:r>
              <a:rPr lang="en-US" err="1">
                <a:ea typeface="+mn-lt"/>
                <a:cs typeface="+mn-lt"/>
              </a:rPr>
              <a:t>comprendere</a:t>
            </a:r>
            <a:r>
              <a:rPr lang="en-US">
                <a:ea typeface="+mn-lt"/>
                <a:cs typeface="+mn-lt"/>
              </a:rPr>
              <a:t> il </a:t>
            </a:r>
            <a:r>
              <a:rPr lang="en-US" err="1">
                <a:ea typeface="+mn-lt"/>
                <a:cs typeface="+mn-lt"/>
              </a:rPr>
              <a:t>modello</a:t>
            </a:r>
            <a:r>
              <a:rPr lang="en-US">
                <a:ea typeface="+mn-lt"/>
                <a:cs typeface="+mn-lt"/>
              </a:rPr>
              <a:t> di base, </a:t>
            </a:r>
            <a:r>
              <a:rPr lang="en-US" err="1">
                <a:ea typeface="+mn-lt"/>
                <a:cs typeface="+mn-lt"/>
              </a:rPr>
              <a:t>che</a:t>
            </a:r>
            <a:r>
              <a:rPr lang="en-US">
                <a:ea typeface="+mn-lt"/>
                <a:cs typeface="+mn-lt"/>
              </a:rPr>
              <a:t> </a:t>
            </a:r>
            <a:r>
              <a:rPr lang="en-US" err="1">
                <a:ea typeface="+mn-lt"/>
                <a:cs typeface="+mn-lt"/>
              </a:rPr>
              <a:t>si</a:t>
            </a:r>
            <a:r>
              <a:rPr lang="en-US">
                <a:ea typeface="+mn-lt"/>
                <a:cs typeface="+mn-lt"/>
              </a:rPr>
              <a:t> </a:t>
            </a:r>
            <a:r>
              <a:rPr lang="en-US" err="1">
                <a:ea typeface="+mn-lt"/>
                <a:cs typeface="+mn-lt"/>
              </a:rPr>
              <a:t>concentra</a:t>
            </a:r>
            <a:r>
              <a:rPr lang="en-US">
                <a:ea typeface="+mn-lt"/>
                <a:cs typeface="+mn-lt"/>
              </a:rPr>
              <a:t> </a:t>
            </a:r>
            <a:r>
              <a:rPr lang="en-US" err="1">
                <a:ea typeface="+mn-lt"/>
                <a:cs typeface="+mn-lt"/>
              </a:rPr>
              <a:t>sulla</a:t>
            </a:r>
            <a:r>
              <a:rPr lang="en-US">
                <a:ea typeface="+mn-lt"/>
                <a:cs typeface="+mn-lt"/>
              </a:rPr>
              <a:t> </a:t>
            </a:r>
            <a:r>
              <a:rPr lang="en-US" err="1">
                <a:ea typeface="+mn-lt"/>
                <a:cs typeface="+mn-lt"/>
              </a:rPr>
              <a:t>previsione</a:t>
            </a:r>
            <a:r>
              <a:rPr lang="en-US">
                <a:ea typeface="+mn-lt"/>
                <a:cs typeface="+mn-lt"/>
              </a:rPr>
              <a:t> di link </a:t>
            </a:r>
            <a:r>
              <a:rPr lang="en-US" err="1">
                <a:ea typeface="+mn-lt"/>
                <a:cs typeface="+mn-lt"/>
              </a:rPr>
              <a:t>mancanti</a:t>
            </a:r>
            <a:r>
              <a:rPr lang="en-US">
                <a:ea typeface="+mn-lt"/>
                <a:cs typeface="+mn-lt"/>
              </a:rPr>
              <a:t> (</a:t>
            </a:r>
            <a:r>
              <a:rPr lang="en-US" err="1">
                <a:ea typeface="+mn-lt"/>
                <a:cs typeface="+mn-lt"/>
              </a:rPr>
              <a:t>ovvero</a:t>
            </a:r>
            <a:r>
              <a:rPr lang="en-US">
                <a:ea typeface="+mn-lt"/>
                <a:cs typeface="+mn-lt"/>
              </a:rPr>
              <a:t> </a:t>
            </a:r>
            <a:r>
              <a:rPr lang="en-US" err="1">
                <a:ea typeface="+mn-lt"/>
                <a:cs typeface="+mn-lt"/>
              </a:rPr>
              <a:t>valutazioni</a:t>
            </a:r>
            <a:r>
              <a:rPr lang="en-US">
                <a:ea typeface="+mn-lt"/>
                <a:cs typeface="+mn-lt"/>
              </a:rPr>
              <a:t> </a:t>
            </a:r>
            <a:r>
              <a:rPr lang="en-US" err="1">
                <a:ea typeface="+mn-lt"/>
                <a:cs typeface="+mn-lt"/>
              </a:rPr>
              <a:t>mancanti</a:t>
            </a:r>
            <a:r>
              <a:rPr lang="en-US">
                <a:ea typeface="+mn-lt"/>
                <a:cs typeface="+mn-lt"/>
              </a:rPr>
              <a:t>) </a:t>
            </a:r>
            <a:r>
              <a:rPr lang="en-US" err="1">
                <a:ea typeface="+mn-lt"/>
                <a:cs typeface="+mn-lt"/>
              </a:rPr>
              <a:t>tra</a:t>
            </a:r>
            <a:r>
              <a:rPr lang="en-US">
                <a:ea typeface="+mn-lt"/>
                <a:cs typeface="+mn-lt"/>
              </a:rPr>
              <a:t> </a:t>
            </a:r>
            <a:r>
              <a:rPr lang="en-US" err="1">
                <a:ea typeface="+mn-lt"/>
                <a:cs typeface="+mn-lt"/>
              </a:rPr>
              <a:t>utenti</a:t>
            </a:r>
            <a:r>
              <a:rPr lang="en-US">
                <a:ea typeface="+mn-lt"/>
                <a:cs typeface="+mn-lt"/>
              </a:rPr>
              <a:t> e film. </a:t>
            </a:r>
            <a:r>
              <a:rPr lang="en-US" err="1">
                <a:ea typeface="+mn-lt"/>
                <a:cs typeface="+mn-lt"/>
              </a:rPr>
              <a:t>Successivamente</a:t>
            </a:r>
            <a:r>
              <a:rPr lang="en-US">
                <a:ea typeface="+mn-lt"/>
                <a:cs typeface="+mn-lt"/>
              </a:rPr>
              <a:t>, </a:t>
            </a:r>
            <a:r>
              <a:rPr lang="en-US" err="1">
                <a:ea typeface="+mn-lt"/>
                <a:cs typeface="+mn-lt"/>
              </a:rPr>
              <a:t>estenderemo</a:t>
            </a:r>
            <a:r>
              <a:rPr lang="en-US">
                <a:ea typeface="+mn-lt"/>
                <a:cs typeface="+mn-lt"/>
              </a:rPr>
              <a:t> </a:t>
            </a:r>
            <a:r>
              <a:rPr lang="en-US" err="1">
                <a:ea typeface="+mn-lt"/>
                <a:cs typeface="+mn-lt"/>
              </a:rPr>
              <a:t>questo</a:t>
            </a:r>
            <a:r>
              <a:rPr lang="en-US">
                <a:ea typeface="+mn-lt"/>
                <a:cs typeface="+mn-lt"/>
              </a:rPr>
              <a:t> </a:t>
            </a:r>
            <a:r>
              <a:rPr lang="en-US" err="1">
                <a:ea typeface="+mn-lt"/>
                <a:cs typeface="+mn-lt"/>
              </a:rPr>
              <a:t>modello</a:t>
            </a:r>
            <a:r>
              <a:rPr lang="en-US">
                <a:ea typeface="+mn-lt"/>
                <a:cs typeface="+mn-lt"/>
              </a:rPr>
              <a:t> </a:t>
            </a:r>
            <a:r>
              <a:rPr lang="en-US" err="1">
                <a:ea typeface="+mn-lt"/>
                <a:cs typeface="+mn-lt"/>
              </a:rPr>
              <a:t>integrando</a:t>
            </a:r>
            <a:r>
              <a:rPr lang="en-US">
                <a:ea typeface="+mn-lt"/>
                <a:cs typeface="+mn-lt"/>
              </a:rPr>
              <a:t> </a:t>
            </a:r>
            <a:r>
              <a:rPr lang="en-US" err="1">
                <a:ea typeface="+mn-lt"/>
                <a:cs typeface="+mn-lt"/>
              </a:rPr>
              <a:t>sistemi</a:t>
            </a:r>
            <a:r>
              <a:rPr lang="en-US">
                <a:ea typeface="+mn-lt"/>
                <a:cs typeface="+mn-lt"/>
              </a:rPr>
              <a:t> di </a:t>
            </a:r>
            <a:r>
              <a:rPr lang="en-US" err="1">
                <a:ea typeface="+mn-lt"/>
                <a:cs typeface="+mn-lt"/>
              </a:rPr>
              <a:t>raccomandazione</a:t>
            </a:r>
            <a:r>
              <a:rPr lang="en-US">
                <a:ea typeface="+mn-lt"/>
                <a:cs typeface="+mn-lt"/>
              </a:rPr>
              <a:t>,  per </a:t>
            </a:r>
            <a:r>
              <a:rPr lang="en-US" err="1">
                <a:ea typeface="+mn-lt"/>
                <a:cs typeface="+mn-lt"/>
              </a:rPr>
              <a:t>migliorare</a:t>
            </a:r>
            <a:r>
              <a:rPr lang="en-US">
                <a:ea typeface="+mn-lt"/>
                <a:cs typeface="+mn-lt"/>
              </a:rPr>
              <a:t> le </a:t>
            </a:r>
            <a:r>
              <a:rPr lang="en-US" err="1">
                <a:ea typeface="+mn-lt"/>
                <a:cs typeface="+mn-lt"/>
              </a:rPr>
              <a:t>previsioni</a:t>
            </a:r>
            <a:r>
              <a:rPr lang="en-US">
                <a:ea typeface="+mn-lt"/>
                <a:cs typeface="+mn-lt"/>
              </a:rPr>
              <a:t>. </a:t>
            </a:r>
            <a:r>
              <a:rPr lang="en-US" err="1">
                <a:ea typeface="+mn-lt"/>
                <a:cs typeface="+mn-lt"/>
              </a:rPr>
              <a:t>Questo</a:t>
            </a:r>
            <a:r>
              <a:rPr lang="en-US">
                <a:ea typeface="+mn-lt"/>
                <a:cs typeface="+mn-lt"/>
              </a:rPr>
              <a:t> </a:t>
            </a:r>
            <a:r>
              <a:rPr lang="en-US" err="1">
                <a:ea typeface="+mn-lt"/>
                <a:cs typeface="+mn-lt"/>
              </a:rPr>
              <a:t>approccio</a:t>
            </a:r>
            <a:r>
              <a:rPr lang="en-US">
                <a:ea typeface="+mn-lt"/>
                <a:cs typeface="+mn-lt"/>
              </a:rPr>
              <a:t> </a:t>
            </a:r>
            <a:r>
              <a:rPr lang="en-US" err="1">
                <a:ea typeface="+mn-lt"/>
                <a:cs typeface="+mn-lt"/>
              </a:rPr>
              <a:t>si</a:t>
            </a:r>
            <a:r>
              <a:rPr lang="en-US">
                <a:ea typeface="+mn-lt"/>
                <a:cs typeface="+mn-lt"/>
              </a:rPr>
              <a:t> </a:t>
            </a:r>
            <a:r>
              <a:rPr lang="en-US" err="1">
                <a:ea typeface="+mn-lt"/>
                <a:cs typeface="+mn-lt"/>
              </a:rPr>
              <a:t>ispira</a:t>
            </a:r>
            <a:r>
              <a:rPr lang="en-US">
                <a:ea typeface="+mn-lt"/>
                <a:cs typeface="+mn-lt"/>
              </a:rPr>
              <a:t> alle </a:t>
            </a:r>
            <a:r>
              <a:rPr lang="en-US" err="1">
                <a:ea typeface="+mn-lt"/>
                <a:cs typeface="+mn-lt"/>
              </a:rPr>
              <a:t>metodologie</a:t>
            </a:r>
            <a:r>
              <a:rPr lang="en-US">
                <a:ea typeface="+mn-lt"/>
                <a:cs typeface="+mn-lt"/>
              </a:rPr>
              <a:t> </a:t>
            </a:r>
            <a:r>
              <a:rPr lang="en-US" err="1">
                <a:ea typeface="+mn-lt"/>
                <a:cs typeface="+mn-lt"/>
              </a:rPr>
              <a:t>utilizzate</a:t>
            </a:r>
            <a:r>
              <a:rPr lang="en-US">
                <a:ea typeface="+mn-lt"/>
                <a:cs typeface="+mn-lt"/>
              </a:rPr>
              <a:t> in </a:t>
            </a:r>
            <a:r>
              <a:rPr lang="en-US" err="1">
                <a:ea typeface="+mn-lt"/>
                <a:cs typeface="+mn-lt"/>
              </a:rPr>
              <a:t>neuroscienze</a:t>
            </a:r>
            <a:r>
              <a:rPr lang="en-US">
                <a:ea typeface="+mn-lt"/>
                <a:cs typeface="+mn-lt"/>
              </a:rPr>
              <a:t> </a:t>
            </a:r>
            <a:r>
              <a:rPr lang="en-US" err="1">
                <a:ea typeface="+mn-lt"/>
                <a:cs typeface="+mn-lt"/>
              </a:rPr>
              <a:t>computazionali</a:t>
            </a:r>
            <a:r>
              <a:rPr lang="en-US">
                <a:ea typeface="+mn-lt"/>
                <a:cs typeface="+mn-lt"/>
              </a:rPr>
              <a:t> e cognitive, in </a:t>
            </a:r>
            <a:r>
              <a:rPr lang="en-US" err="1">
                <a:ea typeface="+mn-lt"/>
                <a:cs typeface="+mn-lt"/>
              </a:rPr>
              <a:t>particolare</a:t>
            </a:r>
            <a:r>
              <a:rPr lang="en-US">
                <a:ea typeface="+mn-lt"/>
                <a:cs typeface="+mn-lt"/>
              </a:rPr>
              <a:t> </a:t>
            </a:r>
            <a:r>
              <a:rPr lang="en-US" err="1">
                <a:ea typeface="+mn-lt"/>
                <a:cs typeface="+mn-lt"/>
              </a:rPr>
              <a:t>nell'integrazione</a:t>
            </a:r>
            <a:r>
              <a:rPr lang="en-US">
                <a:ea typeface="+mn-lt"/>
                <a:cs typeface="+mn-lt"/>
              </a:rPr>
              <a:t> di </a:t>
            </a:r>
            <a:r>
              <a:rPr lang="en-US" err="1">
                <a:ea typeface="+mn-lt"/>
                <a:cs typeface="+mn-lt"/>
              </a:rPr>
              <a:t>informazioni</a:t>
            </a:r>
            <a:r>
              <a:rPr lang="en-US">
                <a:ea typeface="+mn-lt"/>
                <a:cs typeface="+mn-lt"/>
              </a:rPr>
              <a:t> </a:t>
            </a:r>
            <a:r>
              <a:rPr lang="en-US" err="1">
                <a:ea typeface="+mn-lt"/>
                <a:cs typeface="+mn-lt"/>
              </a:rPr>
              <a:t>multimodali</a:t>
            </a:r>
            <a:r>
              <a:rPr lang="en-US">
                <a:ea typeface="+mn-lt"/>
                <a:cs typeface="+mn-lt"/>
              </a:rPr>
              <a:t> e </a:t>
            </a:r>
            <a:r>
              <a:rPr lang="en-US" err="1">
                <a:ea typeface="+mn-lt"/>
                <a:cs typeface="+mn-lt"/>
              </a:rPr>
              <a:t>gerarchiche</a:t>
            </a:r>
            <a:r>
              <a:rPr lang="en-US">
                <a:ea typeface="+mn-lt"/>
                <a:cs typeface="+mn-lt"/>
              </a:rPr>
              <a:t>.</a:t>
            </a:r>
            <a:endParaRPr lang="en-US"/>
          </a:p>
        </p:txBody>
      </p:sp>
      <p:sp>
        <p:nvSpPr>
          <p:cNvPr id="50" name="Text Placeholder 49">
            <a:extLst>
              <a:ext uri="{FF2B5EF4-FFF2-40B4-BE49-F238E27FC236}">
                <a16:creationId xmlns:a16="http://schemas.microsoft.com/office/drawing/2014/main" id="{0868D1C0-8D01-4F5F-ADB2-2B0A4D1E744F}"/>
              </a:ext>
            </a:extLst>
          </p:cNvPr>
          <p:cNvSpPr>
            <a:spLocks noGrp="1"/>
          </p:cNvSpPr>
          <p:nvPr>
            <p:ph type="body" sz="quarter" idx="26"/>
          </p:nvPr>
        </p:nvSpPr>
        <p:spPr>
          <a:xfrm>
            <a:off x="8144813" y="2282880"/>
            <a:ext cx="3563071" cy="3839685"/>
          </a:xfrm>
        </p:spPr>
        <p:txBody>
          <a:bodyPr vert="horz" lIns="91440" tIns="45720" rIns="91440" bIns="45720" rtlCol="0" anchor="t">
            <a:normAutofit/>
          </a:bodyPr>
          <a:lstStyle/>
          <a:p>
            <a:pPr marL="285750" indent="-285750">
              <a:lnSpc>
                <a:spcPct val="113999"/>
              </a:lnSpc>
              <a:buFont typeface="Arial,Sans-Serif"/>
              <a:buChar char="•"/>
            </a:pPr>
            <a:r>
              <a:rPr lang="en-US" b="1"/>
              <a:t>Fase 1: </a:t>
            </a:r>
            <a:r>
              <a:rPr lang="en-US" b="1" err="1"/>
              <a:t>Configurazione</a:t>
            </a:r>
            <a:r>
              <a:rPr lang="en-US" b="1"/>
              <a:t> </a:t>
            </a:r>
            <a:r>
              <a:rPr lang="en-US" b="1" err="1"/>
              <a:t>iniziale</a:t>
            </a:r>
            <a:r>
              <a:rPr lang="en-US" b="1"/>
              <a:t> e test</a:t>
            </a:r>
            <a:r>
              <a:rPr lang="en-US"/>
              <a:t>: </a:t>
            </a:r>
            <a:r>
              <a:rPr lang="en-US" err="1"/>
              <a:t>Familiarizzare</a:t>
            </a:r>
            <a:r>
              <a:rPr lang="en-US"/>
              <a:t> con il dataset </a:t>
            </a:r>
            <a:r>
              <a:rPr lang="en-US" err="1"/>
              <a:t>MovieLens</a:t>
            </a:r>
            <a:r>
              <a:rPr lang="en-US"/>
              <a:t>, </a:t>
            </a:r>
            <a:r>
              <a:rPr lang="en-US" err="1"/>
              <a:t>implementare</a:t>
            </a:r>
            <a:r>
              <a:rPr lang="en-US"/>
              <a:t> il </a:t>
            </a:r>
            <a:r>
              <a:rPr lang="en-US" err="1"/>
              <a:t>modello</a:t>
            </a:r>
            <a:r>
              <a:rPr lang="en-US"/>
              <a:t> </a:t>
            </a:r>
            <a:r>
              <a:rPr lang="en-US" err="1"/>
              <a:t>eterogeneo</a:t>
            </a:r>
            <a:r>
              <a:rPr lang="en-US"/>
              <a:t> di base e </a:t>
            </a:r>
            <a:r>
              <a:rPr lang="en-US" err="1"/>
              <a:t>sperimentare</a:t>
            </a:r>
            <a:r>
              <a:rPr lang="en-US"/>
              <a:t> con diverse </a:t>
            </a:r>
            <a:r>
              <a:rPr lang="en-US" err="1"/>
              <a:t>configurazioni</a:t>
            </a:r>
            <a:r>
              <a:rPr lang="en-US"/>
              <a:t>.</a:t>
            </a:r>
            <a:endParaRPr lang="it-IT">
              <a:solidFill>
                <a:srgbClr val="000000"/>
              </a:solidFill>
            </a:endParaRPr>
          </a:p>
          <a:p>
            <a:pPr marL="285750" indent="-285750">
              <a:lnSpc>
                <a:spcPct val="113999"/>
              </a:lnSpc>
              <a:buFont typeface="Arial,Sans-Serif"/>
              <a:buChar char="•"/>
            </a:pPr>
            <a:r>
              <a:rPr lang="en-US" b="1"/>
              <a:t>Fase 2: </a:t>
            </a:r>
            <a:r>
              <a:rPr lang="en-US" b="1" err="1"/>
              <a:t>Estensione</a:t>
            </a:r>
            <a:r>
              <a:rPr lang="en-US" b="1"/>
              <a:t> con </a:t>
            </a:r>
            <a:r>
              <a:rPr lang="en-US" b="1" err="1"/>
              <a:t>sistemi</a:t>
            </a:r>
            <a:r>
              <a:rPr lang="en-US" b="1"/>
              <a:t> di </a:t>
            </a:r>
            <a:r>
              <a:rPr lang="en-US" b="1" err="1"/>
              <a:t>raccomandazione</a:t>
            </a:r>
            <a:r>
              <a:rPr lang="en-US"/>
              <a:t>: </a:t>
            </a:r>
            <a:r>
              <a:rPr lang="en-US" err="1"/>
              <a:t>Selezionare</a:t>
            </a:r>
            <a:r>
              <a:rPr lang="en-US"/>
              <a:t> un </a:t>
            </a:r>
            <a:r>
              <a:rPr lang="en-US" err="1"/>
              <a:t>algoritmo</a:t>
            </a:r>
            <a:r>
              <a:rPr lang="en-US"/>
              <a:t> di </a:t>
            </a:r>
            <a:r>
              <a:rPr lang="en-US" err="1"/>
              <a:t>raccomandazione</a:t>
            </a:r>
            <a:r>
              <a:rPr lang="en-US"/>
              <a:t> e </a:t>
            </a:r>
            <a:r>
              <a:rPr lang="en-US" err="1"/>
              <a:t>simulare</a:t>
            </a:r>
            <a:r>
              <a:rPr lang="en-US"/>
              <a:t> </a:t>
            </a:r>
            <a:r>
              <a:rPr lang="en-US" err="1"/>
              <a:t>nuove</a:t>
            </a:r>
            <a:r>
              <a:rPr lang="en-US"/>
              <a:t> feature (</a:t>
            </a:r>
            <a:r>
              <a:rPr lang="en-US" err="1"/>
              <a:t>preferenze</a:t>
            </a:r>
            <a:r>
              <a:rPr lang="en-US"/>
              <a:t> </a:t>
            </a:r>
            <a:r>
              <a:rPr lang="en-US" err="1"/>
              <a:t>utente</a:t>
            </a:r>
            <a:r>
              <a:rPr lang="en-US"/>
              <a:t>, </a:t>
            </a:r>
            <a:r>
              <a:rPr lang="en-US" err="1"/>
              <a:t>caratteristiche</a:t>
            </a:r>
            <a:r>
              <a:rPr lang="en-US"/>
              <a:t> </a:t>
            </a:r>
            <a:r>
              <a:rPr lang="en-US" err="1"/>
              <a:t>contestuali</a:t>
            </a:r>
            <a:r>
              <a:rPr lang="en-US"/>
              <a:t> o </a:t>
            </a:r>
            <a:r>
              <a:rPr lang="en-US" err="1"/>
              <a:t>temporali</a:t>
            </a:r>
            <a:r>
              <a:rPr lang="en-US"/>
              <a:t>) da </a:t>
            </a:r>
            <a:r>
              <a:rPr lang="en-US" err="1"/>
              <a:t>integrare</a:t>
            </a:r>
            <a:r>
              <a:rPr lang="en-US"/>
              <a:t> </a:t>
            </a:r>
            <a:r>
              <a:rPr lang="en-US" err="1"/>
              <a:t>nel</a:t>
            </a:r>
            <a:r>
              <a:rPr lang="en-US"/>
              <a:t> </a:t>
            </a:r>
            <a:r>
              <a:rPr lang="en-US" err="1"/>
              <a:t>modello</a:t>
            </a:r>
            <a:r>
              <a:rPr lang="en-US"/>
              <a:t>.</a:t>
            </a:r>
            <a:endParaRPr lang="en-US">
              <a:solidFill>
                <a:srgbClr val="000000"/>
              </a:solidFill>
            </a:endParaRPr>
          </a:p>
          <a:p>
            <a:pPr marL="285750" indent="-285750">
              <a:lnSpc>
                <a:spcPct val="113999"/>
              </a:lnSpc>
              <a:buFont typeface="Arial,Sans-Serif"/>
              <a:buChar char="•"/>
            </a:pPr>
            <a:r>
              <a:rPr lang="en-US" b="1"/>
              <a:t>Fase 3: </a:t>
            </a:r>
            <a:r>
              <a:rPr lang="en-US" b="1" err="1"/>
              <a:t>Valutazione</a:t>
            </a:r>
            <a:r>
              <a:rPr lang="en-US" b="1"/>
              <a:t> e </a:t>
            </a:r>
            <a:r>
              <a:rPr lang="en-US" b="1" err="1"/>
              <a:t>confronto</a:t>
            </a:r>
            <a:r>
              <a:rPr lang="en-US"/>
              <a:t>: </a:t>
            </a:r>
            <a:r>
              <a:rPr lang="en-US" err="1"/>
              <a:t>Confrontare</a:t>
            </a:r>
            <a:r>
              <a:rPr lang="en-US"/>
              <a:t> le </a:t>
            </a:r>
            <a:r>
              <a:rPr lang="en-US" err="1"/>
              <a:t>prestazioni</a:t>
            </a:r>
            <a:r>
              <a:rPr lang="en-US"/>
              <a:t> del </a:t>
            </a:r>
            <a:r>
              <a:rPr lang="en-US" err="1"/>
              <a:t>modello</a:t>
            </a:r>
            <a:r>
              <a:rPr lang="en-US"/>
              <a:t> di base con </a:t>
            </a:r>
            <a:r>
              <a:rPr lang="en-US" err="1"/>
              <a:t>quello</a:t>
            </a:r>
            <a:r>
              <a:rPr lang="en-US"/>
              <a:t> </a:t>
            </a:r>
            <a:r>
              <a:rPr lang="en-US" err="1"/>
              <a:t>esteso</a:t>
            </a:r>
            <a:r>
              <a:rPr lang="en-US"/>
              <a:t>, </a:t>
            </a:r>
            <a:r>
              <a:rPr lang="en-US" err="1"/>
              <a:t>analizzando</a:t>
            </a:r>
            <a:r>
              <a:rPr lang="en-US"/>
              <a:t> </a:t>
            </a:r>
            <a:r>
              <a:rPr lang="en-US" err="1"/>
              <a:t>metriche</a:t>
            </a:r>
            <a:r>
              <a:rPr lang="en-US"/>
              <a:t> di </a:t>
            </a:r>
            <a:r>
              <a:rPr lang="en-US" err="1"/>
              <a:t>accuratezza</a:t>
            </a:r>
            <a:r>
              <a:rPr lang="en-US"/>
              <a:t> e </a:t>
            </a:r>
            <a:r>
              <a:rPr lang="en-US" err="1"/>
              <a:t>robustezza</a:t>
            </a:r>
            <a:r>
              <a:rPr lang="en-US"/>
              <a:t>.</a:t>
            </a:r>
            <a:endParaRPr lang="en-US">
              <a:solidFill>
                <a:srgbClr val="000000"/>
              </a:solidFill>
            </a:endParaRPr>
          </a:p>
          <a:p>
            <a:pPr>
              <a:lnSpc>
                <a:spcPct val="113999"/>
              </a:lnSpc>
            </a:pPr>
            <a:endParaRPr lang="en-US">
              <a:solidFill>
                <a:srgbClr val="000000"/>
              </a:solidFill>
            </a:endParaRPr>
          </a:p>
          <a:p>
            <a:pPr>
              <a:lnSpc>
                <a:spcPct val="113999"/>
              </a:lnSpc>
            </a:pPr>
            <a:endParaRPr lang="en-US"/>
          </a:p>
        </p:txBody>
      </p:sp>
    </p:spTree>
    <p:extLst>
      <p:ext uri="{BB962C8B-B14F-4D97-AF65-F5344CB8AC3E}">
        <p14:creationId xmlns:p14="http://schemas.microsoft.com/office/powerpoint/2010/main" val="611775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07E040-6CD1-86D3-A606-F487D01ED122}"/>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A837BD61-6244-D2B9-FB99-663C07F3EE5D}"/>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20</a:t>
            </a:fld>
            <a:endParaRPr lang="en-US"/>
          </a:p>
        </p:txBody>
      </p:sp>
      <p:graphicFrame>
        <p:nvGraphicFramePr>
          <p:cNvPr id="3" name="Tabella 2">
            <a:extLst>
              <a:ext uri="{FF2B5EF4-FFF2-40B4-BE49-F238E27FC236}">
                <a16:creationId xmlns:a16="http://schemas.microsoft.com/office/drawing/2014/main" id="{1D7FD058-5E7E-2099-E99B-10A20442CF09}"/>
              </a:ext>
            </a:extLst>
          </p:cNvPr>
          <p:cNvGraphicFramePr>
            <a:graphicFrameLocks noGrp="1"/>
          </p:cNvGraphicFramePr>
          <p:nvPr>
            <p:extLst>
              <p:ext uri="{D42A27DB-BD31-4B8C-83A1-F6EECF244321}">
                <p14:modId xmlns:p14="http://schemas.microsoft.com/office/powerpoint/2010/main" val="3145529263"/>
              </p:ext>
            </p:extLst>
          </p:nvPr>
        </p:nvGraphicFramePr>
        <p:xfrm>
          <a:off x="1032847" y="1632051"/>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0.931510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0.796493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0.782617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0.810870</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0.065112</a:t>
                      </a:r>
                    </a:p>
                  </a:txBody>
                  <a:tcPr anchor="ctr"/>
                </a:tc>
                <a:extLst>
                  <a:ext uri="{0D108BD9-81ED-4DB2-BD59-A6C34878D82A}">
                    <a16:rowId xmlns:a16="http://schemas.microsoft.com/office/drawing/2014/main" val="98612638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0.931170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0.802288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0.772323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0.834672</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0.102286</a:t>
                      </a:r>
                    </a:p>
                  </a:txBody>
                  <a:tcPr anchor="ctr"/>
                </a:tc>
                <a:extLst>
                  <a:ext uri="{0D108BD9-81ED-4DB2-BD59-A6C34878D82A}">
                    <a16:rowId xmlns:a16="http://schemas.microsoft.com/office/drawing/2014/main" val="1665538053"/>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0.935746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0.790437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0.836378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0.749281</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0.116591</a:t>
                      </a:r>
                    </a:p>
                  </a:txBody>
                  <a:tcPr anchor="ctr"/>
                </a:tc>
                <a:extLst>
                  <a:ext uri="{0D108BD9-81ED-4DB2-BD59-A6C34878D82A}">
                    <a16:rowId xmlns:a16="http://schemas.microsoft.com/office/drawing/2014/main" val="191150822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0.932025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0.765351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0.851056</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0.695329</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0.097609</a:t>
                      </a:r>
                    </a:p>
                  </a:txBody>
                  <a:tcPr anchor="ctr"/>
                </a:tc>
                <a:extLst>
                  <a:ext uri="{0D108BD9-81ED-4DB2-BD59-A6C34878D82A}">
                    <a16:rowId xmlns:a16="http://schemas.microsoft.com/office/drawing/2014/main" val="1926897560"/>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0.932876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0.802198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0.808091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0.796390</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0.177580</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179927A2-1979-5CFF-C896-2920922B39E5}"/>
              </a:ext>
            </a:extLst>
          </p:cNvPr>
          <p:cNvSpPr txBox="1">
            <a:spLocks/>
          </p:cNvSpPr>
          <p:nvPr/>
        </p:nvSpPr>
        <p:spPr>
          <a:xfrm>
            <a:off x="1032843" y="1076788"/>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EB95E84F-B655-7694-576C-820F5A4491ED}"/>
              </a:ext>
            </a:extLst>
          </p:cNvPr>
          <p:cNvSpPr txBox="1"/>
          <p:nvPr/>
        </p:nvSpPr>
        <p:spPr>
          <a:xfrm>
            <a:off x="1032843" y="4587880"/>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mostra un comportamento simile ad Adam ma con un learning rate più basso (0.001 - 0.005) e una maggiore variabilità nei parametri ottimali. Si comporta meglio con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tra 32 e 128, con batch size 64 o 128 e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più ampio ([20,10] o [30,15]). Alcune configurazioni ottimali sfruttano Negative Sampling Ratio = 2 o 3, il che indica che un maggior numero di campioni negativi può migliorare le prestazioni in alcuni contesti.</a:t>
            </a:r>
          </a:p>
        </p:txBody>
      </p:sp>
      <p:sp>
        <p:nvSpPr>
          <p:cNvPr id="2" name="Title 18">
            <a:extLst>
              <a:ext uri="{FF2B5EF4-FFF2-40B4-BE49-F238E27FC236}">
                <a16:creationId xmlns:a16="http://schemas.microsoft.com/office/drawing/2014/main" id="{2391828E-0E2A-04A4-1433-BC30697E0FA2}"/>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pOTEnziamento</a:t>
            </a:r>
            <a:endParaRPr lang="en-US" dirty="0">
              <a:ln w="19050">
                <a:solidFill>
                  <a:prstClr val="white"/>
                </a:solidFill>
              </a:ln>
              <a:cs typeface="Posterama Bold"/>
            </a:endParaRPr>
          </a:p>
        </p:txBody>
      </p:sp>
    </p:spTree>
    <p:extLst>
      <p:ext uri="{BB962C8B-B14F-4D97-AF65-F5344CB8AC3E}">
        <p14:creationId xmlns:p14="http://schemas.microsoft.com/office/powerpoint/2010/main" val="1846528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09C759-6755-E5B4-B174-BF408835FFD4}"/>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8E86E7E0-CD57-F930-EFC4-7D019F0BD1E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21</a:t>
            </a:fld>
            <a:endParaRPr lang="en-US"/>
          </a:p>
        </p:txBody>
      </p:sp>
      <p:graphicFrame>
        <p:nvGraphicFramePr>
          <p:cNvPr id="7" name="Tabella 6">
            <a:extLst>
              <a:ext uri="{FF2B5EF4-FFF2-40B4-BE49-F238E27FC236}">
                <a16:creationId xmlns:a16="http://schemas.microsoft.com/office/drawing/2014/main" id="{A09FED5D-60DC-A9AF-05F7-F1D7D76B52AD}"/>
              </a:ext>
            </a:extLst>
          </p:cNvPr>
          <p:cNvGraphicFramePr>
            <a:graphicFrameLocks noGrp="1"/>
          </p:cNvGraphicFramePr>
          <p:nvPr>
            <p:extLst>
              <p:ext uri="{D42A27DB-BD31-4B8C-83A1-F6EECF244321}">
                <p14:modId xmlns:p14="http://schemas.microsoft.com/office/powerpoint/2010/main" val="158032971"/>
              </p:ext>
            </p:extLst>
          </p:nvPr>
        </p:nvGraphicFramePr>
        <p:xfrm>
          <a:off x="1115531" y="160719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0.890785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0.738877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0.674445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0.816920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0.178487</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0.891863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0.741893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0.703207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0.785084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0.208460</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0.909809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0.713752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0.814919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0.634930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0.235853</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0.904337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0.700564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0.812754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0.615591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0.244844</a:t>
                      </a:r>
                    </a:p>
                  </a:txBody>
                  <a:tcPr anchor="ctr"/>
                </a:tc>
                <a:extLst>
                  <a:ext uri="{0D108BD9-81ED-4DB2-BD59-A6C34878D82A}">
                    <a16:rowId xmlns:a16="http://schemas.microsoft.com/office/drawing/2014/main" val="1926897560"/>
                  </a:ext>
                </a:extLst>
              </a:tr>
              <a:tr h="449071">
                <a:tc>
                  <a:txBody>
                    <a:bodyPr/>
                    <a:lstStyle/>
                    <a:p>
                      <a:pPr algn="ctr"/>
                      <a:r>
                        <a:rPr lang="it-IT" sz="1200" dirty="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0.895615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0.733649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0.736990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0.730338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0.292228</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E2E4EB31-0300-AF1B-3C85-070A2A12E09E}"/>
              </a:ext>
            </a:extLst>
          </p:cNvPr>
          <p:cNvSpPr txBox="1"/>
          <p:nvPr/>
        </p:nvSpPr>
        <p:spPr>
          <a:xfrm>
            <a:off x="1116565" y="4672157"/>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SGD ha un AUC inferiore rispetto ad Adam 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ma le sue migliori configurazioni hanno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(128-256) e learning rate (0.005 - 0.01) più alti. Batch size 64 o 128 danno risultati migliori, mentre il Negative Sampling Ratio varia tra 1 e 3. Questo suggerisce che, per competere con Adam, SGD ha bisogno di un modello più complesso e di un apprendimento più aggressivo. </a:t>
            </a:r>
            <a:endParaRPr lang="it-IT" sz="1200" dirty="0">
              <a:solidFill>
                <a:schemeClr val="bg1"/>
              </a:solidFill>
              <a:latin typeface="Verdana" panose="020B0604030504040204" pitchFamily="34" charset="0"/>
              <a:ea typeface="Verdana" panose="020B0604030504040204" pitchFamily="34" charset="0"/>
            </a:endParaRPr>
          </a:p>
        </p:txBody>
      </p:sp>
      <p:sp>
        <p:nvSpPr>
          <p:cNvPr id="10" name="Title 18">
            <a:extLst>
              <a:ext uri="{FF2B5EF4-FFF2-40B4-BE49-F238E27FC236}">
                <a16:creationId xmlns:a16="http://schemas.microsoft.com/office/drawing/2014/main" id="{F3AEEAAD-9D4F-9B8F-A27D-4D75DDA32672}"/>
              </a:ext>
            </a:extLst>
          </p:cNvPr>
          <p:cNvSpPr txBox="1">
            <a:spLocks/>
          </p:cNvSpPr>
          <p:nvPr/>
        </p:nvSpPr>
        <p:spPr>
          <a:xfrm>
            <a:off x="1032843" y="1063558"/>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E7281E61-8C60-9CCE-4419-4256D3DE131B}"/>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pOTEnziamento</a:t>
            </a:r>
            <a:endParaRPr lang="en-US" dirty="0">
              <a:ln w="19050">
                <a:solidFill>
                  <a:prstClr val="white"/>
                </a:solidFill>
              </a:ln>
              <a:cs typeface="Posterama Bold"/>
            </a:endParaRPr>
          </a:p>
        </p:txBody>
      </p:sp>
    </p:spTree>
    <p:extLst>
      <p:ext uri="{BB962C8B-B14F-4D97-AF65-F5344CB8AC3E}">
        <p14:creationId xmlns:p14="http://schemas.microsoft.com/office/powerpoint/2010/main" val="1065490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E9DFD-F11B-C305-A196-2D20062776D4}"/>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5B63CFB9-147E-1DF9-FF57-542226332DA9}"/>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panose="020B0604030504040204" pitchFamily="34" charset="0"/>
                <a:ea typeface="Verdana" panose="020B0604030504040204" pitchFamily="34" charset="0"/>
              </a:rPr>
              <a:t>Considerazioni finali sull’estensione avanzata</a:t>
            </a:r>
          </a:p>
        </p:txBody>
      </p:sp>
      <p:sp>
        <p:nvSpPr>
          <p:cNvPr id="3" name="CasellaDiTesto 2">
            <a:extLst>
              <a:ext uri="{FF2B5EF4-FFF2-40B4-BE49-F238E27FC236}">
                <a16:creationId xmlns:a16="http://schemas.microsoft.com/office/drawing/2014/main" id="{E399F4E8-FD49-BE26-5C7D-2A049346043C}"/>
              </a:ext>
            </a:extLst>
          </p:cNvPr>
          <p:cNvSpPr txBox="1"/>
          <p:nvPr/>
        </p:nvSpPr>
        <p:spPr>
          <a:xfrm>
            <a:off x="1397000" y="2662787"/>
            <a:ext cx="897128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a:solidFill>
                  <a:schemeClr val="bg1"/>
                </a:solidFill>
                <a:ea typeface="+mn-lt"/>
                <a:cs typeface="+mn-lt"/>
              </a:rPr>
              <a:t>Adam e </a:t>
            </a:r>
            <a:r>
              <a:rPr lang="it-IT" err="1">
                <a:solidFill>
                  <a:schemeClr val="bg1"/>
                </a:solidFill>
                <a:ea typeface="+mn-lt"/>
                <a:cs typeface="+mn-lt"/>
              </a:rPr>
              <a:t>AdamW</a:t>
            </a:r>
            <a:r>
              <a:rPr lang="it-IT" dirty="0">
                <a:solidFill>
                  <a:schemeClr val="bg1"/>
                </a:solidFill>
                <a:ea typeface="+mn-lt"/>
                <a:cs typeface="+mn-lt"/>
              </a:rPr>
              <a:t> sono i migliori ottimizzatori per la link </a:t>
            </a:r>
            <a:r>
              <a:rPr lang="it-IT" err="1">
                <a:solidFill>
                  <a:schemeClr val="bg1"/>
                </a:solidFill>
                <a:ea typeface="+mn-lt"/>
                <a:cs typeface="+mn-lt"/>
              </a:rPr>
              <a:t>prediction</a:t>
            </a:r>
            <a:r>
              <a:rPr lang="it-IT" dirty="0">
                <a:solidFill>
                  <a:schemeClr val="bg1"/>
                </a:solidFill>
                <a:ea typeface="+mn-lt"/>
                <a:cs typeface="+mn-lt"/>
              </a:rPr>
              <a:t>, in quanto offrono </a:t>
            </a:r>
            <a:r>
              <a:rPr lang="it-IT" dirty="0">
                <a:solidFill>
                  <a:schemeClr val="bg1"/>
                </a:solidFill>
                <a:effectLst/>
                <a:ea typeface="+mn-lt"/>
                <a:cs typeface="+mn-lt"/>
              </a:rPr>
              <a:t>stabilità e performance</a:t>
            </a:r>
            <a:r>
              <a:rPr lang="it-IT" dirty="0">
                <a:solidFill>
                  <a:schemeClr val="bg1"/>
                </a:solidFill>
                <a:ea typeface="+mn-lt"/>
                <a:cs typeface="+mn-lt"/>
              </a:rPr>
              <a:t> più elevate. Adam è il più equilibrato, con buone prestazioni già con </a:t>
            </a:r>
            <a:r>
              <a:rPr lang="it-IT" dirty="0">
                <a:solidFill>
                  <a:schemeClr val="bg1"/>
                </a:solidFill>
                <a:effectLst/>
                <a:ea typeface="+mn-lt"/>
                <a:cs typeface="+mn-lt"/>
              </a:rPr>
              <a:t>Negative Sampling Ratio = 1</a:t>
            </a:r>
            <a:r>
              <a:rPr lang="it-IT" dirty="0">
                <a:solidFill>
                  <a:schemeClr val="bg1"/>
                </a:solidFill>
                <a:ea typeface="+mn-lt"/>
                <a:cs typeface="+mn-lt"/>
              </a:rPr>
              <a:t>, mentre </a:t>
            </a:r>
            <a:r>
              <a:rPr lang="it-IT" err="1">
                <a:solidFill>
                  <a:schemeClr val="bg1"/>
                </a:solidFill>
                <a:ea typeface="+mn-lt"/>
                <a:cs typeface="+mn-lt"/>
              </a:rPr>
              <a:t>AdamW</a:t>
            </a:r>
            <a:r>
              <a:rPr lang="it-IT" dirty="0">
                <a:solidFill>
                  <a:schemeClr val="bg1"/>
                </a:solidFill>
                <a:ea typeface="+mn-lt"/>
                <a:cs typeface="+mn-lt"/>
              </a:rPr>
              <a:t> è più sensibile agli esempi negativi e trae vantaggio da </a:t>
            </a:r>
            <a:r>
              <a:rPr lang="it-IT" dirty="0">
                <a:solidFill>
                  <a:schemeClr val="bg1"/>
                </a:solidFill>
                <a:effectLst/>
                <a:ea typeface="+mn-lt"/>
                <a:cs typeface="+mn-lt"/>
              </a:rPr>
              <a:t>valori </a:t>
            </a:r>
            <a:r>
              <a:rPr lang="it-IT" dirty="0">
                <a:solidFill>
                  <a:schemeClr val="bg1"/>
                </a:solidFill>
                <a:ea typeface="+mn-lt"/>
                <a:cs typeface="+mn-lt"/>
              </a:rPr>
              <a:t>compresi </a:t>
            </a:r>
            <a:r>
              <a:rPr lang="it-IT" dirty="0">
                <a:solidFill>
                  <a:schemeClr val="bg1"/>
                </a:solidFill>
                <a:effectLst/>
                <a:ea typeface="+mn-lt"/>
                <a:cs typeface="+mn-lt"/>
              </a:rPr>
              <a:t>tra 2 e 3</a:t>
            </a:r>
            <a:r>
              <a:rPr lang="it-IT" dirty="0">
                <a:solidFill>
                  <a:schemeClr val="bg1"/>
                </a:solidFill>
                <a:ea typeface="+mn-lt"/>
                <a:cs typeface="+mn-lt"/>
              </a:rPr>
              <a:t>. SGD, invece, richiede </a:t>
            </a:r>
            <a:r>
              <a:rPr lang="it-IT" err="1">
                <a:solidFill>
                  <a:schemeClr val="bg1"/>
                </a:solidFill>
                <a:effectLst/>
                <a:ea typeface="+mn-lt"/>
                <a:cs typeface="+mn-lt"/>
              </a:rPr>
              <a:t>hidden</a:t>
            </a:r>
            <a:r>
              <a:rPr lang="it-IT" dirty="0">
                <a:solidFill>
                  <a:schemeClr val="bg1"/>
                </a:solidFill>
                <a:effectLst/>
                <a:ea typeface="+mn-lt"/>
                <a:cs typeface="+mn-lt"/>
              </a:rPr>
              <a:t> </a:t>
            </a:r>
            <a:r>
              <a:rPr lang="it-IT" err="1">
                <a:solidFill>
                  <a:schemeClr val="bg1"/>
                </a:solidFill>
                <a:effectLst/>
                <a:ea typeface="+mn-lt"/>
                <a:cs typeface="+mn-lt"/>
              </a:rPr>
              <a:t>channels</a:t>
            </a:r>
            <a:r>
              <a:rPr lang="it-IT" dirty="0">
                <a:solidFill>
                  <a:schemeClr val="bg1"/>
                </a:solidFill>
                <a:effectLst/>
                <a:ea typeface="+mn-lt"/>
                <a:cs typeface="+mn-lt"/>
              </a:rPr>
              <a:t> e learning rate più </a:t>
            </a:r>
            <a:r>
              <a:rPr lang="it-IT" dirty="0">
                <a:solidFill>
                  <a:schemeClr val="bg1"/>
                </a:solidFill>
                <a:ea typeface="+mn-lt"/>
                <a:cs typeface="+mn-lt"/>
              </a:rPr>
              <a:t>elevati per ottenere risultati di qualità, ma rimane meno performante di Adam e </a:t>
            </a:r>
            <a:r>
              <a:rPr lang="it-IT" err="1">
                <a:solidFill>
                  <a:schemeClr val="bg1"/>
                </a:solidFill>
                <a:ea typeface="+mn-lt"/>
                <a:cs typeface="+mn-lt"/>
              </a:rPr>
              <a:t>AdamW</a:t>
            </a:r>
            <a:r>
              <a:rPr lang="it-IT" dirty="0">
                <a:solidFill>
                  <a:schemeClr val="bg1"/>
                </a:solidFill>
                <a:ea typeface="+mn-lt"/>
                <a:cs typeface="+mn-lt"/>
              </a:rPr>
              <a:t>.</a:t>
            </a:r>
          </a:p>
        </p:txBody>
      </p:sp>
    </p:spTree>
    <p:extLst>
      <p:ext uri="{BB962C8B-B14F-4D97-AF65-F5344CB8AC3E}">
        <p14:creationId xmlns:p14="http://schemas.microsoft.com/office/powerpoint/2010/main" val="1727288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BCB98-57E7-C76A-723A-E2AA1BFAE00D}"/>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81592B8F-C5F2-192A-AAE6-BFD7FAFBE081}"/>
              </a:ext>
            </a:extLst>
          </p:cNvPr>
          <p:cNvSpPr>
            <a:spLocks noGrp="1"/>
          </p:cNvSpPr>
          <p:nvPr>
            <p:ph type="sldNum" sz="quarter" idx="12"/>
          </p:nvPr>
        </p:nvSpPr>
        <p:spPr/>
        <p:txBody>
          <a:bodyPr/>
          <a:lstStyle/>
          <a:p>
            <a:fld id="{A402E4C0-AD5E-4E8C-9F21-7CCE474BDCEB}" type="slidenum">
              <a:rPr lang="en-US" smtClean="0"/>
              <a:pPr/>
              <a:t>23</a:t>
            </a:fld>
            <a:endParaRPr lang="en-US"/>
          </a:p>
        </p:txBody>
      </p:sp>
      <p:sp>
        <p:nvSpPr>
          <p:cNvPr id="8" name="Titolo 7">
            <a:extLst>
              <a:ext uri="{FF2B5EF4-FFF2-40B4-BE49-F238E27FC236}">
                <a16:creationId xmlns:a16="http://schemas.microsoft.com/office/drawing/2014/main" id="{2E372EA2-FE47-54A6-2642-757047003FDD}"/>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43C2022F-B2F5-7090-5718-CDEC0DF3DF57}"/>
              </a:ext>
            </a:extLst>
          </p:cNvPr>
          <p:cNvSpPr txBox="1"/>
          <p:nvPr/>
        </p:nvSpPr>
        <p:spPr>
          <a:xfrm>
            <a:off x="305695" y="2231830"/>
            <a:ext cx="3494998"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5F24D151-3084-2A02-C3D9-C330B06908F6}"/>
              </a:ext>
            </a:extLst>
          </p:cNvPr>
          <p:cNvSpPr txBox="1"/>
          <p:nvPr/>
        </p:nvSpPr>
        <p:spPr>
          <a:xfrm>
            <a:off x="5420162" y="2232872"/>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989D1789-6186-B485-B765-48E552BDF6D5}"/>
              </a:ext>
            </a:extLst>
          </p:cNvPr>
          <p:cNvSpPr txBox="1"/>
          <p:nvPr/>
        </p:nvSpPr>
        <p:spPr>
          <a:xfrm>
            <a:off x="8977210" y="2232872"/>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2" name="Immagine 1" descr="Immagine che contiene testo, schermata, quadrato, Rettangolo&#10;&#10;Il contenuto generato dall&amp;#39;intelligenza artificiale potrebbe non essere corretto.">
            <a:extLst>
              <a:ext uri="{FF2B5EF4-FFF2-40B4-BE49-F238E27FC236}">
                <a16:creationId xmlns:a16="http://schemas.microsoft.com/office/drawing/2014/main" id="{B20F5DDC-DED3-C652-61D0-ED7039D2B5CA}"/>
              </a:ext>
            </a:extLst>
          </p:cNvPr>
          <p:cNvPicPr>
            <a:picLocks noChangeAspect="1"/>
          </p:cNvPicPr>
          <p:nvPr/>
        </p:nvPicPr>
        <p:blipFill>
          <a:blip r:embed="rId2"/>
          <a:stretch>
            <a:fillRect/>
          </a:stretch>
        </p:blipFill>
        <p:spPr>
          <a:xfrm>
            <a:off x="309383" y="2828940"/>
            <a:ext cx="3609279" cy="2711606"/>
          </a:xfrm>
          <a:prstGeom prst="rect">
            <a:avLst/>
          </a:prstGeom>
        </p:spPr>
      </p:pic>
      <p:pic>
        <p:nvPicPr>
          <p:cNvPr id="3" name="Immagine 2" descr="Immagine che contiene testo, schermata, quadrato, Rettangolo&#10;&#10;Il contenuto generato dall&amp;#39;intelligenza artificiale potrebbe non essere corretto.">
            <a:extLst>
              <a:ext uri="{FF2B5EF4-FFF2-40B4-BE49-F238E27FC236}">
                <a16:creationId xmlns:a16="http://schemas.microsoft.com/office/drawing/2014/main" id="{58C1D0BC-D62F-0E32-41A9-6A4FD66D8074}"/>
              </a:ext>
            </a:extLst>
          </p:cNvPr>
          <p:cNvPicPr>
            <a:picLocks noChangeAspect="1"/>
          </p:cNvPicPr>
          <p:nvPr/>
        </p:nvPicPr>
        <p:blipFill>
          <a:blip r:embed="rId3"/>
          <a:stretch>
            <a:fillRect/>
          </a:stretch>
        </p:blipFill>
        <p:spPr>
          <a:xfrm>
            <a:off x="4291980" y="2827329"/>
            <a:ext cx="3618572" cy="2711605"/>
          </a:xfrm>
          <a:prstGeom prst="rect">
            <a:avLst/>
          </a:prstGeom>
        </p:spPr>
      </p:pic>
      <p:pic>
        <p:nvPicPr>
          <p:cNvPr id="6" name="Immagine 5" descr="Immagine che contiene testo, schermata, quadrato, diagramma&#10;&#10;Il contenuto generato dall&amp;#39;intelligenza artificiale potrebbe non essere corretto.">
            <a:extLst>
              <a:ext uri="{FF2B5EF4-FFF2-40B4-BE49-F238E27FC236}">
                <a16:creationId xmlns:a16="http://schemas.microsoft.com/office/drawing/2014/main" id="{5855AC2F-BD52-6938-CEA1-94194A0B0C67}"/>
              </a:ext>
            </a:extLst>
          </p:cNvPr>
          <p:cNvPicPr>
            <a:picLocks noChangeAspect="1"/>
          </p:cNvPicPr>
          <p:nvPr/>
        </p:nvPicPr>
        <p:blipFill>
          <a:blip r:embed="rId4"/>
          <a:stretch>
            <a:fillRect/>
          </a:stretch>
        </p:blipFill>
        <p:spPr>
          <a:xfrm>
            <a:off x="8329465" y="2828445"/>
            <a:ext cx="3609279" cy="2711606"/>
          </a:xfrm>
          <a:prstGeom prst="rect">
            <a:avLst/>
          </a:prstGeom>
        </p:spPr>
      </p:pic>
    </p:spTree>
    <p:extLst>
      <p:ext uri="{BB962C8B-B14F-4D97-AF65-F5344CB8AC3E}">
        <p14:creationId xmlns:p14="http://schemas.microsoft.com/office/powerpoint/2010/main" val="8221627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2FF4E-84B8-E516-2E36-653801FEDB44}"/>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1B1BDA8B-8056-E2B3-9FB9-1D7D4391EEFD}"/>
              </a:ext>
            </a:extLst>
          </p:cNvPr>
          <p:cNvSpPr>
            <a:spLocks noGrp="1"/>
          </p:cNvSpPr>
          <p:nvPr>
            <p:ph type="title"/>
          </p:nvPr>
        </p:nvSpPr>
        <p:spPr>
          <a:xfrm>
            <a:off x="1196594" y="527003"/>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854F8A0E-A22F-69FA-B764-F728F9762FE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24</a:t>
            </a:fld>
            <a:endParaRPr lang="en-US"/>
          </a:p>
        </p:txBody>
      </p:sp>
      <p:graphicFrame>
        <p:nvGraphicFramePr>
          <p:cNvPr id="8" name="Tabella 7">
            <a:extLst>
              <a:ext uri="{FF2B5EF4-FFF2-40B4-BE49-F238E27FC236}">
                <a16:creationId xmlns:a16="http://schemas.microsoft.com/office/drawing/2014/main" id="{D91CCE27-B9DC-E478-85E7-1F6B62BCABE3}"/>
              </a:ext>
            </a:extLst>
          </p:cNvPr>
          <p:cNvGraphicFramePr>
            <a:graphicFrameLocks noGrp="1"/>
          </p:cNvGraphicFramePr>
          <p:nvPr>
            <p:extLst>
              <p:ext uri="{D42A27DB-BD31-4B8C-83A1-F6EECF244321}">
                <p14:modId xmlns:p14="http://schemas.microsoft.com/office/powerpoint/2010/main" val="3550144200"/>
              </p:ext>
            </p:extLst>
          </p:nvPr>
        </p:nvGraphicFramePr>
        <p:xfrm>
          <a:off x="1196594" y="1116086"/>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60062">
                  <a:extLst>
                    <a:ext uri="{9D8B030D-6E8A-4147-A177-3AD203B41FA5}">
                      <a16:colId xmlns:a16="http://schemas.microsoft.com/office/drawing/2014/main" val="1073256242"/>
                    </a:ext>
                  </a:extLst>
                </a:gridCol>
                <a:gridCol w="1016000">
                  <a:extLst>
                    <a:ext uri="{9D8B030D-6E8A-4147-A177-3AD203B41FA5}">
                      <a16:colId xmlns:a16="http://schemas.microsoft.com/office/drawing/2014/main" val="3431247908"/>
                    </a:ext>
                  </a:extLst>
                </a:gridCol>
                <a:gridCol w="96183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0.8043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0.8437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0.1115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0.9322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0.8086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0.7758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0.8443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0.2388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0.9343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0.8125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0.2072</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0.9291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0.7857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0.8179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0.1455</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0.7987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0.7846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0.8133</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0.1893</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72BD0625-8B0D-8F10-FC0B-ACF097D64B02}"/>
              </a:ext>
            </a:extLst>
          </p:cNvPr>
          <p:cNvSpPr txBox="1"/>
          <p:nvPr/>
        </p:nvSpPr>
        <p:spPr>
          <a:xfrm>
            <a:off x="1196594" y="4009406"/>
            <a:ext cx="10042592" cy="1754326"/>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In base ai risultati raccolti, sembra che le configurazioni più efficienti tendano a utilizzare una batch size medio-grande (tra 64 e 128), insieme a un learning rate relativamente basso (tra 0,001 e 0,005). Ciò indica che un approccio più graduale all'ottimizzazione favorisce la stabilità dell'addestramento.</a:t>
            </a:r>
          </a:p>
          <a:p>
            <a:r>
              <a:rPr lang="it-IT" sz="1200" dirty="0">
                <a:solidFill>
                  <a:schemeClr val="bg1"/>
                </a:solidFill>
                <a:latin typeface="Verdana" panose="020B0604030504040204" pitchFamily="34" charset="0"/>
                <a:ea typeface="Verdana" panose="020B0604030504040204" pitchFamily="34" charset="0"/>
                <a:cs typeface="+mn-lt"/>
              </a:rPr>
              <a:t>Il numero ottimale di canali è tra 64 e 256, il che indica che reti più grandi possono contribuire a un miglioramento delle prestazioni del modello, forse grazie a una maggiore capacità espressiva.</a:t>
            </a:r>
          </a:p>
          <a:p>
            <a:r>
              <a:rPr lang="it-IT" sz="1200" dirty="0">
                <a:solidFill>
                  <a:schemeClr val="bg1"/>
                </a:solidFill>
                <a:latin typeface="Verdana" panose="020B0604030504040204" pitchFamily="34" charset="0"/>
                <a:ea typeface="Verdana" panose="020B0604030504040204" pitchFamily="34" charset="0"/>
                <a:cs typeface="+mn-lt"/>
              </a:rPr>
              <a:t>Infine, il Neg sampling ratio ideale è di 1 o 2, suggerendo che un moderato equilibrio tra dati positivi e negativi è vantaggioso, in quanto migliora la capacità del modello di distinguere tra collegamenti reali e non nel grafo </a:t>
            </a:r>
            <a:endParaRPr lang="it-IT" sz="1200" dirty="0">
              <a:solidFill>
                <a:schemeClr val="bg1"/>
              </a:solidFill>
              <a:latin typeface="Verdana" panose="020B0604030504040204" pitchFamily="34" charset="0"/>
              <a:ea typeface="Verdana" panose="020B0604030504040204" pitchFamily="34" charset="0"/>
            </a:endParaRPr>
          </a:p>
        </p:txBody>
      </p:sp>
      <p:sp>
        <p:nvSpPr>
          <p:cNvPr id="2" name="Title 18">
            <a:extLst>
              <a:ext uri="{FF2B5EF4-FFF2-40B4-BE49-F238E27FC236}">
                <a16:creationId xmlns:a16="http://schemas.microsoft.com/office/drawing/2014/main" id="{A755DAFC-F021-E7C4-5D61-82786C206595}"/>
              </a:ext>
            </a:extLst>
          </p:cNvPr>
          <p:cNvSpPr txBox="1">
            <a:spLocks/>
          </p:cNvSpPr>
          <p:nvPr/>
        </p:nvSpPr>
        <p:spPr>
          <a:xfrm>
            <a:off x="6489192" y="56566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Intelligente</a:t>
            </a:r>
            <a:endParaRPr lang="en-US" dirty="0">
              <a:ln w="19050">
                <a:solidFill>
                  <a:prstClr val="white"/>
                </a:solidFill>
              </a:ln>
              <a:cs typeface="Posterama Bold"/>
            </a:endParaRPr>
          </a:p>
        </p:txBody>
      </p:sp>
    </p:spTree>
    <p:extLst>
      <p:ext uri="{BB962C8B-B14F-4D97-AF65-F5344CB8AC3E}">
        <p14:creationId xmlns:p14="http://schemas.microsoft.com/office/powerpoint/2010/main" val="3726374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0046-34A7-3927-E189-AC57D48B4D2B}"/>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635BEE57-6004-31F7-ECC5-CB47ADB5202A}"/>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25</a:t>
            </a:fld>
            <a:endParaRPr lang="en-US"/>
          </a:p>
        </p:txBody>
      </p:sp>
      <p:graphicFrame>
        <p:nvGraphicFramePr>
          <p:cNvPr id="3" name="Tabella 2">
            <a:extLst>
              <a:ext uri="{FF2B5EF4-FFF2-40B4-BE49-F238E27FC236}">
                <a16:creationId xmlns:a16="http://schemas.microsoft.com/office/drawing/2014/main" id="{04304678-8E68-5D62-18C6-ECEAB1E25B1B}"/>
              </a:ext>
            </a:extLst>
          </p:cNvPr>
          <p:cNvGraphicFramePr>
            <a:graphicFrameLocks noGrp="1"/>
          </p:cNvGraphicFramePr>
          <p:nvPr>
            <p:extLst>
              <p:ext uri="{D42A27DB-BD31-4B8C-83A1-F6EECF244321}">
                <p14:modId xmlns:p14="http://schemas.microsoft.com/office/powerpoint/2010/main" val="3682423393"/>
              </p:ext>
            </p:extLst>
          </p:nvPr>
        </p:nvGraphicFramePr>
        <p:xfrm>
          <a:off x="1227490" y="100442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0.9347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0.8369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0.7373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0.0893</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0.9272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0.7648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0.8379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0.0936</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0.8013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0.7714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0.8337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0.1100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0.9235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0.7888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0.7704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0.0882</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0.7925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0.1612</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B8BF3D9A-FE17-2981-78E7-FED17815D7E4}"/>
              </a:ext>
            </a:extLst>
          </p:cNvPr>
          <p:cNvSpPr txBox="1">
            <a:spLocks/>
          </p:cNvSpPr>
          <p:nvPr/>
        </p:nvSpPr>
        <p:spPr>
          <a:xfrm>
            <a:off x="1227490" y="480218"/>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D7308A83-D6A4-A996-129B-33EC7B989008}"/>
              </a:ext>
            </a:extLst>
          </p:cNvPr>
          <p:cNvSpPr txBox="1"/>
          <p:nvPr/>
        </p:nvSpPr>
        <p:spPr>
          <a:xfrm>
            <a:off x="1227490" y="4056190"/>
            <a:ext cx="10042592" cy="1938992"/>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L'ottimizzatore AdamW si rivela particolarmente performante con un learning rate molto ridotto (tra 0,0005 e 0,005), suggerendo una convergenza più stabile e un miglior controllo della discesa del gradiente.</a:t>
            </a:r>
          </a:p>
          <a:p>
            <a:r>
              <a:rPr lang="it-IT" sz="1200" dirty="0">
                <a:solidFill>
                  <a:schemeClr val="bg1"/>
                </a:solidFill>
                <a:latin typeface="Verdana" panose="020B0604030504040204" pitchFamily="34" charset="0"/>
                <a:ea typeface="Verdana" panose="020B0604030504040204" pitchFamily="34" charset="0"/>
                <a:cs typeface="+mn-lt"/>
              </a:rPr>
              <a:t>Riguardo all'architettura della rete, le configurazioni con 64-128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offrono le prestazioni migliori, evidenziando che una capacità intermedia è sufficiente per rilevare le relazioni nel grafo senza sovraccaricare il modello.</a:t>
            </a:r>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Anche in questo caso, un rapporto di campionamento tra 1 e 2 è ottimale, a conferma che un moderato equilibrio tra dati positivi e negativi migliora la capacità discriminatoria del modello.</a:t>
            </a:r>
          </a:p>
          <a:p>
            <a:r>
              <a:rPr lang="it-IT" sz="1200" dirty="0">
                <a:solidFill>
                  <a:schemeClr val="bg1"/>
                </a:solidFill>
                <a:latin typeface="Verdana" panose="020B0604030504040204" pitchFamily="34" charset="0"/>
                <a:ea typeface="Verdana" panose="020B0604030504040204" pitchFamily="34" charset="0"/>
                <a:cs typeface="+mn-lt"/>
              </a:rPr>
              <a:t>Infine, la  batch size varia tra 64 e 128, ma non emerge una chiara preferenza, il che suggerisce una certa flessibilità in questa scelta.</a:t>
            </a:r>
          </a:p>
        </p:txBody>
      </p:sp>
      <p:sp>
        <p:nvSpPr>
          <p:cNvPr id="2" name="Title 18">
            <a:extLst>
              <a:ext uri="{FF2B5EF4-FFF2-40B4-BE49-F238E27FC236}">
                <a16:creationId xmlns:a16="http://schemas.microsoft.com/office/drawing/2014/main" id="{EA01326E-6808-A3FC-2FC4-AA497F5F5151}"/>
              </a:ext>
            </a:extLst>
          </p:cNvPr>
          <p:cNvSpPr txBox="1">
            <a:spLocks/>
          </p:cNvSpPr>
          <p:nvPr/>
        </p:nvSpPr>
        <p:spPr>
          <a:xfrm>
            <a:off x="6489192" y="56566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Intelligente</a:t>
            </a:r>
            <a:endParaRPr lang="en-US" dirty="0">
              <a:ln w="19050">
                <a:solidFill>
                  <a:prstClr val="white"/>
                </a:solidFill>
              </a:ln>
              <a:cs typeface="Posterama Bold"/>
            </a:endParaRPr>
          </a:p>
        </p:txBody>
      </p:sp>
    </p:spTree>
    <p:extLst>
      <p:ext uri="{BB962C8B-B14F-4D97-AF65-F5344CB8AC3E}">
        <p14:creationId xmlns:p14="http://schemas.microsoft.com/office/powerpoint/2010/main" val="3119222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2DC52-718D-3C90-FC3E-9F3DA62F3AED}"/>
            </a:ext>
          </a:extLst>
        </p:cNvPr>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D1E497EA-5512-5E0E-5582-3C0B409F471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26</a:t>
            </a:fld>
            <a:endParaRPr lang="en-US"/>
          </a:p>
        </p:txBody>
      </p:sp>
      <p:graphicFrame>
        <p:nvGraphicFramePr>
          <p:cNvPr id="7" name="Tabella 6">
            <a:extLst>
              <a:ext uri="{FF2B5EF4-FFF2-40B4-BE49-F238E27FC236}">
                <a16:creationId xmlns:a16="http://schemas.microsoft.com/office/drawing/2014/main" id="{374C4915-90EC-C4B1-2A3C-C75D8EE3EF6B}"/>
              </a:ext>
            </a:extLst>
          </p:cNvPr>
          <p:cNvGraphicFramePr>
            <a:graphicFrameLocks noGrp="1"/>
          </p:cNvGraphicFramePr>
          <p:nvPr>
            <p:extLst>
              <p:ext uri="{D42A27DB-BD31-4B8C-83A1-F6EECF244321}">
                <p14:modId xmlns:p14="http://schemas.microsoft.com/office/powerpoint/2010/main" val="798347954"/>
              </p:ext>
            </p:extLst>
          </p:nvPr>
        </p:nvGraphicFramePr>
        <p:xfrm>
          <a:off x="1227490" y="1011058"/>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dirty="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0.8930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0.7382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0.7179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0.1733</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0.8981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0.7509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0.6936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0.2299</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0.9097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0.6940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0.8580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0.3098</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0.8882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0.6866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0.1975</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0.7349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0.7158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0.2379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0449D578-53CB-F9A9-859A-7E09986C287D}"/>
              </a:ext>
            </a:extLst>
          </p:cNvPr>
          <p:cNvSpPr txBox="1"/>
          <p:nvPr/>
        </p:nvSpPr>
        <p:spPr>
          <a:xfrm>
            <a:off x="1227490" y="4048026"/>
            <a:ext cx="10042592" cy="2308324"/>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In confronto ad altri ottimizzatori, SGD ha ottenuto prestazioni più basse in termini di AUC e F1-score, indicando che è meno efficace in questo scenario. Ciò potrebbe essere dovuto alla sua elevata sensibilità alla scelta del learning rate e alla carenza di adattamenti dinamici nel processo di ottimizzazione.</a:t>
            </a:r>
          </a:p>
          <a:p>
            <a:r>
              <a:rPr lang="it-IT" sz="1200" dirty="0">
                <a:solidFill>
                  <a:schemeClr val="bg1"/>
                </a:solidFill>
                <a:latin typeface="Verdana" panose="020B0604030504040204" pitchFamily="34" charset="0"/>
                <a:ea typeface="Verdana" panose="020B0604030504040204" pitchFamily="34" charset="0"/>
                <a:cs typeface="+mn-lt"/>
              </a:rPr>
              <a:t>A differenza di Adam 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SGD necessita di un learning rate più elevato (tra 0,005 e 0,010), il che è compatibile con la sua natura più elementare, priva di meccanismi di adattamento automatico alle fasi di aggiornamento.</a:t>
            </a:r>
          </a:p>
          <a:p>
            <a:r>
              <a:rPr lang="it-IT" sz="1200" dirty="0">
                <a:solidFill>
                  <a:schemeClr val="bg1"/>
                </a:solidFill>
                <a:latin typeface="Verdana" panose="020B0604030504040204" pitchFamily="34" charset="0"/>
                <a:ea typeface="Verdana" panose="020B0604030504040204" pitchFamily="34" charset="0"/>
                <a:cs typeface="+mn-lt"/>
              </a:rPr>
              <a:t>Quanto all'architettura della rete, le configurazioni con 128-256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ottengono le prestazioni migliori, a conferma del fatto che le reti più profonde sono più vantaggiose in questo scenario.</a:t>
            </a:r>
          </a:p>
          <a:p>
            <a:r>
              <a:rPr lang="it-IT" sz="1200" dirty="0">
                <a:solidFill>
                  <a:schemeClr val="bg1"/>
                </a:solidFill>
                <a:latin typeface="Verdana" panose="020B0604030504040204" pitchFamily="34" charset="0"/>
                <a:ea typeface="Verdana" panose="020B0604030504040204" pitchFamily="34" charset="0"/>
                <a:cs typeface="+mn-lt"/>
              </a:rPr>
              <a:t>Per concludere, le batch size più piccole (64) tendono ad avere prestazioni più elevate, con un'unica eccezione in cui 128 ha ottenuto un risultato migliore. Ciò potrebbe suggerire che, con SGD, aggiornamenti più frequenti e meno “diluiti” nei mini-batch favoriscono una migliore convergenza del modello.</a:t>
            </a:r>
          </a:p>
        </p:txBody>
      </p:sp>
      <p:sp>
        <p:nvSpPr>
          <p:cNvPr id="10" name="Title 18">
            <a:extLst>
              <a:ext uri="{FF2B5EF4-FFF2-40B4-BE49-F238E27FC236}">
                <a16:creationId xmlns:a16="http://schemas.microsoft.com/office/drawing/2014/main" id="{F0775D01-B8ED-5885-2B1A-1B5697DF1D92}"/>
              </a:ext>
            </a:extLst>
          </p:cNvPr>
          <p:cNvSpPr txBox="1">
            <a:spLocks/>
          </p:cNvSpPr>
          <p:nvPr/>
        </p:nvSpPr>
        <p:spPr>
          <a:xfrm>
            <a:off x="1165698" y="54027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D5A10E6C-D82C-7B3B-1CF3-B72BF23CB15B}"/>
              </a:ext>
            </a:extLst>
          </p:cNvPr>
          <p:cNvSpPr txBox="1">
            <a:spLocks/>
          </p:cNvSpPr>
          <p:nvPr/>
        </p:nvSpPr>
        <p:spPr>
          <a:xfrm>
            <a:off x="6489192" y="56566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Intelligente</a:t>
            </a:r>
            <a:endParaRPr lang="en-US" dirty="0">
              <a:ln w="19050">
                <a:solidFill>
                  <a:prstClr val="white"/>
                </a:solidFill>
              </a:ln>
              <a:cs typeface="Posterama Bold"/>
            </a:endParaRPr>
          </a:p>
        </p:txBody>
      </p:sp>
    </p:spTree>
    <p:extLst>
      <p:ext uri="{BB962C8B-B14F-4D97-AF65-F5344CB8AC3E}">
        <p14:creationId xmlns:p14="http://schemas.microsoft.com/office/powerpoint/2010/main" val="35348409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D4862-94C0-D589-4C2F-65DB2EA422FE}"/>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19A9AA44-EB81-FE01-30ED-03B546FB4392}"/>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panose="020B0604030504040204" pitchFamily="34" charset="0"/>
                <a:ea typeface="Verdana" panose="020B0604030504040204" pitchFamily="34" charset="0"/>
              </a:rPr>
              <a:t>Considerazioni finali sul livello di complessità base</a:t>
            </a:r>
          </a:p>
        </p:txBody>
      </p:sp>
      <p:sp>
        <p:nvSpPr>
          <p:cNvPr id="3" name="CasellaDiTesto 2">
            <a:extLst>
              <a:ext uri="{FF2B5EF4-FFF2-40B4-BE49-F238E27FC236}">
                <a16:creationId xmlns:a16="http://schemas.microsoft.com/office/drawing/2014/main" id="{D95A9075-150B-5815-0883-FC94F375B22F}"/>
              </a:ext>
            </a:extLst>
          </p:cNvPr>
          <p:cNvSpPr txBox="1"/>
          <p:nvPr/>
        </p:nvSpPr>
        <p:spPr>
          <a:xfrm>
            <a:off x="1615936" y="2246599"/>
            <a:ext cx="8971281"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200">
                <a:solidFill>
                  <a:schemeClr val="bg1"/>
                </a:solidFill>
                <a:ea typeface="+mn-lt"/>
                <a:cs typeface="+mn-lt"/>
              </a:rPr>
              <a:t>I risultati dimostrano che Adam e AdamW hanno prestazioni più elevate rispetto a SGD, soprattutto in riferimento all'AUC e all'F1-score. Ciò dimostra che gli ottimizzatori adattivi, grazie alla loro capacità di regolare dinamicamente il learning rate, sono più idonei per questo task. </a:t>
            </a:r>
            <a:endParaRPr lang="it-IT"/>
          </a:p>
          <a:p>
            <a:endParaRPr lang="it-IT"/>
          </a:p>
          <a:p>
            <a:r>
              <a:rPr lang="it-IT" sz="1200">
                <a:solidFill>
                  <a:schemeClr val="bg1"/>
                </a:solidFill>
                <a:ea typeface="+mn-lt"/>
                <a:cs typeface="+mn-lt"/>
              </a:rPr>
              <a:t>Dei due, </a:t>
            </a:r>
            <a:r>
              <a:rPr lang="it-IT" sz="1200" err="1">
                <a:solidFill>
                  <a:schemeClr val="bg1"/>
                </a:solidFill>
                <a:ea typeface="+mn-lt"/>
                <a:cs typeface="+mn-lt"/>
              </a:rPr>
              <a:t>AdamW</a:t>
            </a:r>
            <a:r>
              <a:rPr lang="it-IT" sz="1200">
                <a:solidFill>
                  <a:schemeClr val="bg1"/>
                </a:solidFill>
                <a:ea typeface="+mn-lt"/>
                <a:cs typeface="+mn-lt"/>
              </a:rPr>
              <a:t> tende a richiedere un learning rate inferiore rispetto ad Adam, ma le configurazioni ottimali rimangono analoghe, indicando che entrambi sono in grado di gestire bene l'addestramento del modello. </a:t>
            </a:r>
            <a:endParaRPr lang="it-IT">
              <a:solidFill>
                <a:schemeClr val="bg1"/>
              </a:solidFill>
            </a:endParaRPr>
          </a:p>
          <a:p>
            <a:endParaRPr lang="it-IT"/>
          </a:p>
          <a:p>
            <a:r>
              <a:rPr lang="it-IT" sz="1200">
                <a:solidFill>
                  <a:schemeClr val="bg1"/>
                </a:solidFill>
                <a:ea typeface="+mn-lt"/>
                <a:cs typeface="+mn-lt"/>
              </a:rPr>
              <a:t>Per contro, SGD ha difficoltà a ottenere gli stessi livelli di performance, confermando che probabilmente non è l'ottimizzatore più adatto per questo problema, a causa della sua minore capacità di adattamento. </a:t>
            </a:r>
            <a:endParaRPr lang="it-IT"/>
          </a:p>
          <a:p>
            <a:endParaRPr lang="it-IT"/>
          </a:p>
          <a:p>
            <a:r>
              <a:rPr lang="it-IT" sz="1200">
                <a:solidFill>
                  <a:schemeClr val="bg1"/>
                </a:solidFill>
                <a:ea typeface="+mn-lt"/>
                <a:cs typeface="+mn-lt"/>
              </a:rPr>
              <a:t>Per quanto concerne la struttura del modello, il numero di Hidden Channels compreso tra 64 e 256 e una batch size tra 64 e 128 rappresentano un valido compromesso in tutti i casi, offrendo un equilibrio tra capacità espressiva e stabilità dell'addestramento. </a:t>
            </a:r>
            <a:endParaRPr lang="it-IT"/>
          </a:p>
          <a:p>
            <a:endParaRPr lang="it-IT"/>
          </a:p>
          <a:p>
            <a:r>
              <a:rPr lang="it-IT" sz="1200" dirty="0">
                <a:solidFill>
                  <a:schemeClr val="bg1"/>
                </a:solidFill>
                <a:ea typeface="+mn-lt"/>
                <a:cs typeface="+mn-lt"/>
              </a:rPr>
              <a:t>Infine, il negative sampling ratio tra 1 e 2 si rivela la scelta più indicata, in quanto evita sia il </a:t>
            </a:r>
            <a:r>
              <a:rPr lang="it-IT" sz="1200" dirty="0" err="1">
                <a:solidFill>
                  <a:schemeClr val="bg1"/>
                </a:solidFill>
                <a:ea typeface="+mn-lt"/>
                <a:cs typeface="+mn-lt"/>
              </a:rPr>
              <a:t>sottocampionamento</a:t>
            </a:r>
            <a:r>
              <a:rPr lang="it-IT" sz="1200" dirty="0">
                <a:solidFill>
                  <a:schemeClr val="bg1"/>
                </a:solidFill>
                <a:ea typeface="+mn-lt"/>
                <a:cs typeface="+mn-lt"/>
              </a:rPr>
              <a:t>, che potrebbe ridurre la capacità del modello di distinguere i collegamenti reali, sia il </a:t>
            </a:r>
            <a:r>
              <a:rPr lang="it-IT" sz="1200" dirty="0" err="1">
                <a:solidFill>
                  <a:schemeClr val="bg1"/>
                </a:solidFill>
                <a:ea typeface="+mn-lt"/>
                <a:cs typeface="+mn-lt"/>
              </a:rPr>
              <a:t>sovracampionamento</a:t>
            </a:r>
            <a:r>
              <a:rPr lang="it-IT" sz="1200" dirty="0">
                <a:solidFill>
                  <a:schemeClr val="bg1"/>
                </a:solidFill>
                <a:ea typeface="+mn-lt"/>
                <a:cs typeface="+mn-lt"/>
              </a:rPr>
              <a:t>, che potrebbe introdurre rumore nei dati. </a:t>
            </a:r>
            <a:endParaRPr lang="it-IT" dirty="0">
              <a:solidFill>
                <a:schemeClr val="bg1"/>
              </a:solidFill>
            </a:endParaRPr>
          </a:p>
        </p:txBody>
      </p:sp>
    </p:spTree>
    <p:extLst>
      <p:ext uri="{BB962C8B-B14F-4D97-AF65-F5344CB8AC3E}">
        <p14:creationId xmlns:p14="http://schemas.microsoft.com/office/powerpoint/2010/main" val="3883423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DF00EF-C33A-3531-1F52-8024E420D572}"/>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80F56945-442F-D80D-309B-E404A73F51D1}"/>
              </a:ext>
            </a:extLst>
          </p:cNvPr>
          <p:cNvSpPr>
            <a:spLocks noGrp="1"/>
          </p:cNvSpPr>
          <p:nvPr>
            <p:ph type="sldNum" sz="quarter" idx="12"/>
          </p:nvPr>
        </p:nvSpPr>
        <p:spPr/>
        <p:txBody>
          <a:bodyPr/>
          <a:lstStyle/>
          <a:p>
            <a:fld id="{A402E4C0-AD5E-4E8C-9F21-7CCE474BDCEB}" type="slidenum">
              <a:rPr lang="en-US" smtClean="0"/>
              <a:pPr/>
              <a:t>28</a:t>
            </a:fld>
            <a:endParaRPr lang="en-US"/>
          </a:p>
        </p:txBody>
      </p:sp>
      <p:sp>
        <p:nvSpPr>
          <p:cNvPr id="8" name="Titolo 7">
            <a:extLst>
              <a:ext uri="{FF2B5EF4-FFF2-40B4-BE49-F238E27FC236}">
                <a16:creationId xmlns:a16="http://schemas.microsoft.com/office/drawing/2014/main" id="{F073F21D-A637-4B23-EEEF-B09E23AD1640}"/>
              </a:ext>
            </a:extLst>
          </p:cNvPr>
          <p:cNvSpPr>
            <a:spLocks noGrp="1"/>
          </p:cNvSpPr>
          <p:nvPr>
            <p:ph type="title"/>
          </p:nvPr>
        </p:nvSpPr>
        <p:spPr>
          <a:xfrm>
            <a:off x="2470991" y="365150"/>
            <a:ext cx="7287768" cy="630936"/>
          </a:xfrm>
        </p:spPr>
        <p:txBody>
          <a:bodyPr/>
          <a:lstStyle/>
          <a:p>
            <a:r>
              <a:rPr lang="it-IT" dirty="0"/>
              <a:t>Grafici</a:t>
            </a:r>
          </a:p>
        </p:txBody>
      </p:sp>
      <p:sp>
        <p:nvSpPr>
          <p:cNvPr id="30" name="CasellaDiTesto 29">
            <a:extLst>
              <a:ext uri="{FF2B5EF4-FFF2-40B4-BE49-F238E27FC236}">
                <a16:creationId xmlns:a16="http://schemas.microsoft.com/office/drawing/2014/main" id="{419BBC3D-3937-D3AA-6386-41A0DAEF8266}"/>
              </a:ext>
            </a:extLst>
          </p:cNvPr>
          <p:cNvSpPr txBox="1"/>
          <p:nvPr/>
        </p:nvSpPr>
        <p:spPr>
          <a:xfrm>
            <a:off x="1310747" y="1219970"/>
            <a:ext cx="2323192" cy="369332"/>
          </a:xfrm>
          <a:prstGeom prst="rect">
            <a:avLst/>
          </a:prstGeom>
          <a:noFill/>
        </p:spPr>
        <p:txBody>
          <a:bodyPr wrap="square" lIns="91440" tIns="45720" rIns="91440" bIns="45720" rtlCol="0" anchor="t">
            <a:spAutoFit/>
          </a:bodyPr>
          <a:lstStyle/>
          <a:p>
            <a:pPr algn="ctr"/>
            <a:r>
              <a:rPr lang="it-IT" dirty="0">
                <a:solidFill>
                  <a:schemeClr val="bg1"/>
                </a:solidFill>
                <a:latin typeface="Verdana"/>
                <a:ea typeface="Verdana"/>
              </a:rPr>
              <a:t>F1-score</a:t>
            </a:r>
          </a:p>
        </p:txBody>
      </p:sp>
      <p:sp>
        <p:nvSpPr>
          <p:cNvPr id="2" name="CasellaDiTesto 1">
            <a:extLst>
              <a:ext uri="{FF2B5EF4-FFF2-40B4-BE49-F238E27FC236}">
                <a16:creationId xmlns:a16="http://schemas.microsoft.com/office/drawing/2014/main" id="{95804BBA-C814-A239-2518-A1FCF45AB64C}"/>
              </a:ext>
            </a:extLst>
          </p:cNvPr>
          <p:cNvSpPr txBox="1"/>
          <p:nvPr/>
        </p:nvSpPr>
        <p:spPr>
          <a:xfrm>
            <a:off x="8596210" y="1219970"/>
            <a:ext cx="2323192" cy="369332"/>
          </a:xfrm>
          <a:prstGeom prst="rect">
            <a:avLst/>
          </a:prstGeom>
          <a:noFill/>
        </p:spPr>
        <p:txBody>
          <a:bodyPr wrap="square" lIns="91440" tIns="45720" rIns="91440" bIns="45720" rtlCol="0" anchor="t">
            <a:spAutoFit/>
          </a:bodyPr>
          <a:lstStyle/>
          <a:p>
            <a:pPr algn="ctr"/>
            <a:r>
              <a:rPr lang="it-IT" dirty="0">
                <a:solidFill>
                  <a:schemeClr val="bg1"/>
                </a:solidFill>
                <a:latin typeface="Verdana"/>
                <a:ea typeface="Verdana"/>
              </a:rPr>
              <a:t>AUC</a:t>
            </a:r>
            <a:endParaRPr lang="it-IT" dirty="0">
              <a:solidFill>
                <a:schemeClr val="bg1"/>
              </a:solidFill>
              <a:latin typeface="Verdana" panose="020B0604030504040204" pitchFamily="34" charset="0"/>
              <a:ea typeface="Verdana" panose="020B0604030504040204" pitchFamily="34" charset="0"/>
            </a:endParaRPr>
          </a:p>
        </p:txBody>
      </p:sp>
      <p:pic>
        <p:nvPicPr>
          <p:cNvPr id="3" name="Immagine 2" descr="Immagine che contiene testo, diagramma, Piano, schermata&#10;&#10;Il contenuto generato dall&amp;#39;intelligenza artificiale potrebbe non essere corretto.">
            <a:extLst>
              <a:ext uri="{FF2B5EF4-FFF2-40B4-BE49-F238E27FC236}">
                <a16:creationId xmlns:a16="http://schemas.microsoft.com/office/drawing/2014/main" id="{7293FFFB-A3A1-E60C-0048-032533CD4B09}"/>
              </a:ext>
            </a:extLst>
          </p:cNvPr>
          <p:cNvPicPr>
            <a:picLocks noChangeAspect="1"/>
          </p:cNvPicPr>
          <p:nvPr/>
        </p:nvPicPr>
        <p:blipFill>
          <a:blip r:embed="rId2"/>
          <a:stretch>
            <a:fillRect/>
          </a:stretch>
        </p:blipFill>
        <p:spPr>
          <a:xfrm>
            <a:off x="5947812" y="2212897"/>
            <a:ext cx="6096000" cy="3657599"/>
          </a:xfrm>
          <a:prstGeom prst="rect">
            <a:avLst/>
          </a:prstGeom>
        </p:spPr>
      </p:pic>
      <p:pic>
        <p:nvPicPr>
          <p:cNvPr id="4" name="Immagine 3" descr="Immagine che contiene testo, diagramma, Piano, schermata&#10;&#10;Il contenuto generato dall&amp;#39;intelligenza artificiale potrebbe non essere corretto.">
            <a:extLst>
              <a:ext uri="{FF2B5EF4-FFF2-40B4-BE49-F238E27FC236}">
                <a16:creationId xmlns:a16="http://schemas.microsoft.com/office/drawing/2014/main" id="{72C96F0A-82CC-29C5-C5D3-81A5A09F408E}"/>
              </a:ext>
            </a:extLst>
          </p:cNvPr>
          <p:cNvPicPr>
            <a:picLocks noChangeAspect="1"/>
          </p:cNvPicPr>
          <p:nvPr/>
        </p:nvPicPr>
        <p:blipFill>
          <a:blip r:embed="rId3"/>
          <a:stretch>
            <a:fillRect/>
          </a:stretch>
        </p:blipFill>
        <p:spPr>
          <a:xfrm>
            <a:off x="203944" y="2211410"/>
            <a:ext cx="6096000" cy="3657600"/>
          </a:xfrm>
          <a:prstGeom prst="rect">
            <a:avLst/>
          </a:prstGeom>
        </p:spPr>
      </p:pic>
    </p:spTree>
    <p:extLst>
      <p:ext uri="{BB962C8B-B14F-4D97-AF65-F5344CB8AC3E}">
        <p14:creationId xmlns:p14="http://schemas.microsoft.com/office/powerpoint/2010/main" val="42067857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9F705-9C73-0B7A-2D03-4D10EC576CEC}"/>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7DF9D268-5388-CCD8-4BF2-95E30A400689}"/>
              </a:ext>
            </a:extLst>
          </p:cNvPr>
          <p:cNvSpPr>
            <a:spLocks noGrp="1"/>
          </p:cNvSpPr>
          <p:nvPr>
            <p:ph type="sldNum" sz="quarter" idx="12"/>
          </p:nvPr>
        </p:nvSpPr>
        <p:spPr/>
        <p:txBody>
          <a:bodyPr/>
          <a:lstStyle/>
          <a:p>
            <a:fld id="{A402E4C0-AD5E-4E8C-9F21-7CCE474BDCEB}" type="slidenum">
              <a:rPr lang="en-US" smtClean="0"/>
              <a:pPr/>
              <a:t>29</a:t>
            </a:fld>
            <a:endParaRPr lang="en-US"/>
          </a:p>
        </p:txBody>
      </p:sp>
      <p:sp>
        <p:nvSpPr>
          <p:cNvPr id="8" name="Titolo 7">
            <a:extLst>
              <a:ext uri="{FF2B5EF4-FFF2-40B4-BE49-F238E27FC236}">
                <a16:creationId xmlns:a16="http://schemas.microsoft.com/office/drawing/2014/main" id="{70C128F8-23D8-5B0C-BB1A-0FB9196BD3BA}"/>
              </a:ext>
            </a:extLst>
          </p:cNvPr>
          <p:cNvSpPr>
            <a:spLocks noGrp="1"/>
          </p:cNvSpPr>
          <p:nvPr>
            <p:ph type="title"/>
          </p:nvPr>
        </p:nvSpPr>
        <p:spPr>
          <a:xfrm>
            <a:off x="2470991" y="365150"/>
            <a:ext cx="7287768" cy="630936"/>
          </a:xfrm>
        </p:spPr>
        <p:txBody>
          <a:bodyPr/>
          <a:lstStyle/>
          <a:p>
            <a:r>
              <a:rPr lang="it-IT" dirty="0"/>
              <a:t>Conclusioni</a:t>
            </a:r>
          </a:p>
        </p:txBody>
      </p:sp>
      <p:sp>
        <p:nvSpPr>
          <p:cNvPr id="7" name="CasellaDiTesto 6">
            <a:extLst>
              <a:ext uri="{FF2B5EF4-FFF2-40B4-BE49-F238E27FC236}">
                <a16:creationId xmlns:a16="http://schemas.microsoft.com/office/drawing/2014/main" id="{E461734C-49F8-68C3-B59E-43392FA618A0}"/>
              </a:ext>
            </a:extLst>
          </p:cNvPr>
          <p:cNvSpPr txBox="1"/>
          <p:nvPr/>
        </p:nvSpPr>
        <p:spPr>
          <a:xfrm>
            <a:off x="628475" y="937007"/>
            <a:ext cx="10972800" cy="5478423"/>
          </a:xfrm>
          <a:prstGeom prst="rect">
            <a:avLst/>
          </a:prstGeom>
          <a:noFill/>
        </p:spPr>
        <p:txBody>
          <a:bodyPr wrap="square">
            <a:spAutoFit/>
          </a:bodyPr>
          <a:lstStyle/>
          <a:p>
            <a:r>
              <a:rPr lang="it-IT" sz="1400" dirty="0">
                <a:solidFill>
                  <a:schemeClr val="bg1"/>
                </a:solidFill>
                <a:latin typeface="Verdana" panose="020B0604030504040204" pitchFamily="34" charset="0"/>
                <a:ea typeface="Verdana" panose="020B0604030504040204" pitchFamily="34" charset="0"/>
              </a:rPr>
              <a:t>L'analisi ha dimostrato che Adam e AdamW sono i migliori ottimizzatori, fornendo prestazioni superiori rispetto a SGD, che ha mostrato un’ AUC più bassa e una </a:t>
            </a:r>
            <a:r>
              <a:rPr lang="it-IT" sz="1400" dirty="0" err="1">
                <a:solidFill>
                  <a:schemeClr val="bg1"/>
                </a:solidFill>
                <a:latin typeface="Verdana" panose="020B0604030504040204" pitchFamily="34" charset="0"/>
                <a:ea typeface="Verdana" panose="020B0604030504040204" pitchFamily="34" charset="0"/>
              </a:rPr>
              <a:t>loss</a:t>
            </a:r>
            <a:r>
              <a:rPr lang="it-IT" sz="1400" dirty="0">
                <a:solidFill>
                  <a:schemeClr val="bg1"/>
                </a:solidFill>
                <a:latin typeface="Verdana" panose="020B0604030504040204" pitchFamily="34" charset="0"/>
                <a:ea typeface="Verdana" panose="020B0604030504040204" pitchFamily="34" charset="0"/>
              </a:rPr>
              <a:t> maggiore.</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Adam è più stabile e bilanciato poiché funziona al meglio con Hidden Channel compresi tra 32 e 128, Learning Rate compreso tra 0,0005 e 0,005 e Batch Size di 64 o 128.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Inoltre, un Neg Sampling Ratio di 1 è generalmente sufficiente per ottenere buoni risultati.</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AdamW, invece, mostra una maggiore sensibilità agli esempi negativi e ottiene i migliori risultati con un Neg Sampling Ratio compreso tra 2 e 3.</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SGD non si è comportato altrettanto bene: sebbene possa lavorare con Hidden Channels più alti (128-256) e un Learning Rate maggiore (0,005-0,01), i suoi risultati rimangono inferiori a quelli ottenuti con Adam e AdamW.</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Anche altri parametri hanno influenzato le prestazioni.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Il </a:t>
            </a:r>
            <a:r>
              <a:rPr lang="it-IT" sz="1400" dirty="0" err="1">
                <a:solidFill>
                  <a:schemeClr val="bg1"/>
                </a:solidFill>
                <a:latin typeface="Verdana" panose="020B0604030504040204" pitchFamily="34" charset="0"/>
                <a:ea typeface="Verdana" panose="020B0604030504040204" pitchFamily="34" charset="0"/>
              </a:rPr>
              <a:t>Number</a:t>
            </a:r>
            <a:r>
              <a:rPr lang="it-IT" sz="1400" dirty="0">
                <a:solidFill>
                  <a:schemeClr val="bg1"/>
                </a:solidFill>
                <a:latin typeface="Verdana" panose="020B0604030504040204" pitchFamily="34" charset="0"/>
                <a:ea typeface="Verdana" panose="020B0604030504040204" pitchFamily="34" charset="0"/>
              </a:rPr>
              <a:t> of Neighbors si è rivelato fondamentale, con le configurazioni (20,10) e (30,15) che hanno fornito risultati più soddisfacenti.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La dimensione ottimale del batch è 64 o 128, con una leggera preferenza per il valore più alto.</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In conclusione, Adam è l'opzione più equilibrata, mentre AdamW è più adatto a contesti in cui la gestione di esempi negativi è fondamentale. SGD rimane meno efficace, richiedendo più risorse senza garantire prestazioni comparabili. La combinazione vincente comprende un basso Learning rate, Hidden Channels tra 32 e 128 e un adeguato Neg Sampling Ratio.</a:t>
            </a:r>
          </a:p>
        </p:txBody>
      </p:sp>
    </p:spTree>
    <p:extLst>
      <p:ext uri="{BB962C8B-B14F-4D97-AF65-F5344CB8AC3E}">
        <p14:creationId xmlns:p14="http://schemas.microsoft.com/office/powerpoint/2010/main" val="673864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CC9F3600-2711-4A49-8018-C4671B56159C}"/>
              </a:ext>
            </a:extLst>
          </p:cNvPr>
          <p:cNvSpPr>
            <a:spLocks noGrp="1"/>
          </p:cNvSpPr>
          <p:nvPr>
            <p:ph type="title"/>
          </p:nvPr>
        </p:nvSpPr>
        <p:spPr/>
        <p:txBody>
          <a:bodyPr/>
          <a:lstStyle/>
          <a:p>
            <a:r>
              <a:rPr lang="en-US" dirty="0" err="1">
                <a:ln w="19050">
                  <a:solidFill>
                    <a:prstClr val="white"/>
                  </a:solidFill>
                </a:ln>
                <a:cs typeface="Posterama Bold"/>
              </a:rPr>
              <a:t>Livelli</a:t>
            </a:r>
            <a:r>
              <a:rPr lang="en-US" dirty="0">
                <a:ln w="19050">
                  <a:solidFill>
                    <a:prstClr val="white"/>
                  </a:solidFill>
                </a:ln>
                <a:cs typeface="Posterama Bold"/>
              </a:rPr>
              <a:t> di coplessità</a:t>
            </a:r>
          </a:p>
        </p:txBody>
      </p:sp>
      <p:sp>
        <p:nvSpPr>
          <p:cNvPr id="21" name="Text Placeholder 20">
            <a:extLst>
              <a:ext uri="{FF2B5EF4-FFF2-40B4-BE49-F238E27FC236}">
                <a16:creationId xmlns:a16="http://schemas.microsoft.com/office/drawing/2014/main" id="{805BF1CD-2EC6-44F4-8AD8-25D9BD488B7A}"/>
              </a:ext>
            </a:extLst>
          </p:cNvPr>
          <p:cNvSpPr>
            <a:spLocks noGrp="1"/>
          </p:cNvSpPr>
          <p:nvPr>
            <p:ph type="body" sz="quarter" idx="27"/>
          </p:nvPr>
        </p:nvSpPr>
        <p:spPr>
          <a:xfrm>
            <a:off x="592606" y="2998222"/>
            <a:ext cx="2383764" cy="365125"/>
          </a:xfrm>
        </p:spPr>
        <p:txBody>
          <a:bodyPr vert="horz" lIns="91440" tIns="45720" rIns="91440" bIns="45720" rtlCol="0" anchor="t">
            <a:normAutofit/>
          </a:bodyPr>
          <a:lstStyle/>
          <a:p>
            <a:r>
              <a:rPr lang="en-US" dirty="0" err="1">
                <a:cs typeface="Posterama"/>
              </a:rPr>
              <a:t>Iniziale</a:t>
            </a:r>
            <a:endParaRPr lang="en-US" dirty="0"/>
          </a:p>
        </p:txBody>
      </p:sp>
      <p:sp>
        <p:nvSpPr>
          <p:cNvPr id="22" name="Text Placeholder 21">
            <a:extLst>
              <a:ext uri="{FF2B5EF4-FFF2-40B4-BE49-F238E27FC236}">
                <a16:creationId xmlns:a16="http://schemas.microsoft.com/office/drawing/2014/main" id="{842BC471-A2E1-4473-9B5A-6D7A21B6A881}"/>
              </a:ext>
            </a:extLst>
          </p:cNvPr>
          <p:cNvSpPr>
            <a:spLocks noGrp="1"/>
          </p:cNvSpPr>
          <p:nvPr>
            <p:ph type="body" sz="quarter" idx="28"/>
          </p:nvPr>
        </p:nvSpPr>
        <p:spPr>
          <a:xfrm>
            <a:off x="592606" y="3324671"/>
            <a:ext cx="2383764" cy="1126085"/>
          </a:xfrm>
        </p:spPr>
        <p:txBody>
          <a:bodyPr vert="horz" lIns="91440" tIns="45720" rIns="91440" bIns="45720" rtlCol="0" anchor="t">
            <a:normAutofit/>
          </a:bodyPr>
          <a:lstStyle/>
          <a:p>
            <a:pPr>
              <a:lnSpc>
                <a:spcPct val="113999"/>
              </a:lnSpc>
            </a:pPr>
            <a:r>
              <a:rPr lang="en-US" dirty="0" err="1"/>
              <a:t>Abbiamo</a:t>
            </a:r>
            <a:r>
              <a:rPr lang="en-US" dirty="0"/>
              <a:t> </a:t>
            </a:r>
            <a:r>
              <a:rPr lang="en-US" dirty="0" err="1"/>
              <a:t>completato</a:t>
            </a:r>
            <a:r>
              <a:rPr lang="en-US" dirty="0"/>
              <a:t> il </a:t>
            </a:r>
            <a:r>
              <a:rPr lang="en-US" dirty="0">
                <a:solidFill>
                  <a:srgbClr val="FFFFFF"/>
                </a:solidFill>
                <a:latin typeface="Bierstadt"/>
                <a:cs typeface="Arial"/>
              </a:rPr>
              <a:t> notebook </a:t>
            </a:r>
            <a:r>
              <a:rPr lang="en-US" dirty="0" err="1">
                <a:solidFill>
                  <a:srgbClr val="FFFFFF"/>
                </a:solidFill>
                <a:latin typeface="Bierstadt"/>
                <a:cs typeface="Arial"/>
              </a:rPr>
              <a:t>Colab</a:t>
            </a:r>
            <a:r>
              <a:rPr lang="en-US" dirty="0">
                <a:solidFill>
                  <a:srgbClr val="FFFFFF"/>
                </a:solidFill>
                <a:latin typeface="Bierstadt"/>
                <a:cs typeface="Arial"/>
              </a:rPr>
              <a:t> </a:t>
            </a:r>
            <a:r>
              <a:rPr lang="en-US" dirty="0" err="1">
                <a:solidFill>
                  <a:srgbClr val="FFFFFF"/>
                </a:solidFill>
                <a:latin typeface="Bierstadt"/>
                <a:cs typeface="Arial"/>
              </a:rPr>
              <a:t>fornitoci</a:t>
            </a:r>
            <a:r>
              <a:rPr lang="en-US" dirty="0">
                <a:solidFill>
                  <a:srgbClr val="FFFFFF"/>
                </a:solidFill>
                <a:latin typeface="Bierstadt"/>
                <a:cs typeface="Arial"/>
              </a:rPr>
              <a:t> dal prof e </a:t>
            </a:r>
            <a:r>
              <a:rPr lang="en-US" dirty="0" err="1">
                <a:solidFill>
                  <a:srgbClr val="FFFFFF"/>
                </a:solidFill>
                <a:latin typeface="Bierstadt"/>
                <a:cs typeface="Arial"/>
              </a:rPr>
              <a:t>testato</a:t>
            </a:r>
            <a:endParaRPr lang="en-US" sz="1100" dirty="0" err="1">
              <a:solidFill>
                <a:srgbClr val="000000"/>
              </a:solidFill>
              <a:latin typeface="Arial"/>
              <a:cs typeface="Arial"/>
            </a:endParaRPr>
          </a:p>
        </p:txBody>
      </p:sp>
      <p:sp>
        <p:nvSpPr>
          <p:cNvPr id="23" name="Text Placeholder 22">
            <a:extLst>
              <a:ext uri="{FF2B5EF4-FFF2-40B4-BE49-F238E27FC236}">
                <a16:creationId xmlns:a16="http://schemas.microsoft.com/office/drawing/2014/main" id="{5DF31FE0-F56B-494E-A42E-D2A3B4A5BE01}"/>
              </a:ext>
            </a:extLst>
          </p:cNvPr>
          <p:cNvSpPr>
            <a:spLocks noGrp="1"/>
          </p:cNvSpPr>
          <p:nvPr>
            <p:ph type="body" sz="quarter" idx="29"/>
          </p:nvPr>
        </p:nvSpPr>
        <p:spPr>
          <a:xfrm>
            <a:off x="3391625" y="2998222"/>
            <a:ext cx="2502719" cy="365125"/>
          </a:xfrm>
        </p:spPr>
        <p:txBody>
          <a:bodyPr vert="horz" lIns="91440" tIns="45720" rIns="91440" bIns="45720" rtlCol="0" anchor="t">
            <a:normAutofit/>
          </a:bodyPr>
          <a:lstStyle/>
          <a:p>
            <a:r>
              <a:rPr lang="en-US" dirty="0" err="1">
                <a:cs typeface="Posterama"/>
              </a:rPr>
              <a:t>Estensione</a:t>
            </a:r>
            <a:endParaRPr lang="en-US" dirty="0"/>
          </a:p>
        </p:txBody>
      </p:sp>
      <p:sp>
        <p:nvSpPr>
          <p:cNvPr id="17" name="Text Placeholder 16">
            <a:extLst>
              <a:ext uri="{FF2B5EF4-FFF2-40B4-BE49-F238E27FC236}">
                <a16:creationId xmlns:a16="http://schemas.microsoft.com/office/drawing/2014/main" id="{7D1AD01D-1F03-4995-A821-FA842C4F9E7C}"/>
              </a:ext>
            </a:extLst>
          </p:cNvPr>
          <p:cNvSpPr>
            <a:spLocks noGrp="1"/>
          </p:cNvSpPr>
          <p:nvPr>
            <p:ph type="body" sz="quarter" idx="15"/>
          </p:nvPr>
        </p:nvSpPr>
        <p:spPr>
          <a:xfrm>
            <a:off x="3451104" y="3328359"/>
            <a:ext cx="2383764" cy="1126085"/>
          </a:xfrm>
        </p:spPr>
        <p:txBody>
          <a:bodyPr vert="horz" lIns="91440" tIns="45720" rIns="91440" bIns="45720" rtlCol="0" anchor="t">
            <a:normAutofit fontScale="92500" lnSpcReduction="10000"/>
          </a:bodyPr>
          <a:lstStyle/>
          <a:p>
            <a:r>
              <a:rPr lang="en-ZA" err="1"/>
              <a:t>Abbiamo</a:t>
            </a:r>
            <a:r>
              <a:rPr lang="en-ZA"/>
              <a:t> </a:t>
            </a:r>
            <a:r>
              <a:rPr lang="en-ZA" err="1"/>
              <a:t>introdotto</a:t>
            </a:r>
            <a:r>
              <a:rPr lang="en-ZA"/>
              <a:t> un </a:t>
            </a:r>
            <a:r>
              <a:rPr lang="en-ZA" err="1"/>
              <a:t>estensione</a:t>
            </a:r>
            <a:r>
              <a:rPr lang="en-ZA"/>
              <a:t> al </a:t>
            </a:r>
            <a:r>
              <a:rPr lang="en-ZA" err="1"/>
              <a:t>programma</a:t>
            </a:r>
            <a:r>
              <a:rPr lang="en-ZA"/>
              <a:t> </a:t>
            </a:r>
            <a:r>
              <a:rPr lang="en-ZA" err="1"/>
              <a:t>che</a:t>
            </a:r>
            <a:r>
              <a:rPr lang="en-ZA"/>
              <a:t> </a:t>
            </a:r>
            <a:r>
              <a:rPr lang="en-ZA" err="1"/>
              <a:t>utilizzi</a:t>
            </a:r>
            <a:r>
              <a:rPr lang="en-ZA"/>
              <a:t> un </a:t>
            </a:r>
            <a:r>
              <a:rPr lang="en-ZA" err="1"/>
              <a:t>algoritmo</a:t>
            </a:r>
            <a:r>
              <a:rPr lang="en-ZA"/>
              <a:t> di </a:t>
            </a:r>
            <a:r>
              <a:rPr lang="en-ZA" err="1"/>
              <a:t>raccomandazione</a:t>
            </a:r>
            <a:r>
              <a:rPr lang="en-ZA"/>
              <a:t> (</a:t>
            </a:r>
            <a:r>
              <a:rPr lang="en-ZA" err="1"/>
              <a:t>filtraggio</a:t>
            </a:r>
            <a:r>
              <a:rPr lang="en-ZA"/>
              <a:t> </a:t>
            </a:r>
            <a:r>
              <a:rPr lang="en-ZA" err="1"/>
              <a:t>colaborativo</a:t>
            </a:r>
            <a:r>
              <a:rPr lang="en-ZA"/>
              <a:t>) con </a:t>
            </a:r>
            <a:r>
              <a:rPr lang="en-ZA" err="1"/>
              <a:t>limitazioni</a:t>
            </a:r>
            <a:r>
              <a:rPr lang="en-ZA"/>
              <a:t> </a:t>
            </a:r>
          </a:p>
        </p:txBody>
      </p:sp>
      <p:sp>
        <p:nvSpPr>
          <p:cNvPr id="24" name="Text Placeholder 23">
            <a:extLst>
              <a:ext uri="{FF2B5EF4-FFF2-40B4-BE49-F238E27FC236}">
                <a16:creationId xmlns:a16="http://schemas.microsoft.com/office/drawing/2014/main" id="{F59958C6-2B49-4E50-8050-97C6B6679AC1}"/>
              </a:ext>
            </a:extLst>
          </p:cNvPr>
          <p:cNvSpPr>
            <a:spLocks noGrp="1"/>
          </p:cNvSpPr>
          <p:nvPr>
            <p:ph type="body" sz="quarter" idx="30"/>
          </p:nvPr>
        </p:nvSpPr>
        <p:spPr>
          <a:xfrm>
            <a:off x="6309600" y="2998222"/>
            <a:ext cx="2383765" cy="365125"/>
          </a:xfrm>
        </p:spPr>
        <p:txBody>
          <a:bodyPr vert="horz" lIns="91440" tIns="45720" rIns="91440" bIns="45720" rtlCol="0" anchor="t">
            <a:normAutofit/>
          </a:bodyPr>
          <a:lstStyle/>
          <a:p>
            <a:r>
              <a:rPr lang="en-US" dirty="0" err="1"/>
              <a:t>Potenziamento</a:t>
            </a:r>
            <a:endParaRPr lang="en-US" dirty="0"/>
          </a:p>
        </p:txBody>
      </p:sp>
      <p:sp>
        <p:nvSpPr>
          <p:cNvPr id="19" name="Text Placeholder 18">
            <a:extLst>
              <a:ext uri="{FF2B5EF4-FFF2-40B4-BE49-F238E27FC236}">
                <a16:creationId xmlns:a16="http://schemas.microsoft.com/office/drawing/2014/main" id="{A301F0BB-3AE1-4877-8F78-D7F5AE48F810}"/>
              </a:ext>
            </a:extLst>
          </p:cNvPr>
          <p:cNvSpPr>
            <a:spLocks noGrp="1"/>
          </p:cNvSpPr>
          <p:nvPr>
            <p:ph type="body" sz="quarter" idx="17"/>
          </p:nvPr>
        </p:nvSpPr>
        <p:spPr>
          <a:xfrm>
            <a:off x="6309600" y="3312227"/>
            <a:ext cx="2383765" cy="1126085"/>
          </a:xfrm>
        </p:spPr>
        <p:txBody>
          <a:bodyPr vert="horz" lIns="91440" tIns="45720" rIns="91440" bIns="45720" rtlCol="0" anchor="t">
            <a:normAutofit/>
          </a:bodyPr>
          <a:lstStyle/>
          <a:p>
            <a:r>
              <a:rPr lang="en-US" err="1"/>
              <a:t>Abbiamo</a:t>
            </a:r>
            <a:r>
              <a:rPr lang="en-US"/>
              <a:t> </a:t>
            </a:r>
            <a:r>
              <a:rPr lang="en-US" err="1"/>
              <a:t>aumentato</a:t>
            </a:r>
            <a:r>
              <a:rPr lang="en-US"/>
              <a:t> le </a:t>
            </a:r>
            <a:r>
              <a:rPr lang="en-US" err="1"/>
              <a:t>limitazioni</a:t>
            </a:r>
            <a:r>
              <a:rPr lang="en-US"/>
              <a:t>, </a:t>
            </a:r>
            <a:r>
              <a:rPr lang="en-US" err="1"/>
              <a:t>aumentando</a:t>
            </a:r>
            <a:r>
              <a:rPr lang="en-US"/>
              <a:t> il </a:t>
            </a:r>
            <a:r>
              <a:rPr lang="en-US" err="1"/>
              <a:t>numero</a:t>
            </a:r>
            <a:r>
              <a:rPr lang="en-US"/>
              <a:t> di feedback </a:t>
            </a:r>
            <a:r>
              <a:rPr lang="en-US" err="1"/>
              <a:t>dell'utente</a:t>
            </a:r>
          </a:p>
        </p:txBody>
      </p:sp>
      <p:sp>
        <p:nvSpPr>
          <p:cNvPr id="25" name="Text Placeholder 24">
            <a:extLst>
              <a:ext uri="{FF2B5EF4-FFF2-40B4-BE49-F238E27FC236}">
                <a16:creationId xmlns:a16="http://schemas.microsoft.com/office/drawing/2014/main" id="{BAE2F608-914C-4C3C-93D9-10B4F89F1DF8}"/>
              </a:ext>
            </a:extLst>
          </p:cNvPr>
          <p:cNvSpPr>
            <a:spLocks noGrp="1"/>
          </p:cNvSpPr>
          <p:nvPr>
            <p:ph type="body" sz="quarter" idx="31"/>
          </p:nvPr>
        </p:nvSpPr>
        <p:spPr>
          <a:xfrm>
            <a:off x="9160567" y="2998222"/>
            <a:ext cx="2383765" cy="365125"/>
          </a:xfrm>
        </p:spPr>
        <p:txBody>
          <a:bodyPr vert="horz" lIns="91440" tIns="45720" rIns="91440" bIns="45720" rtlCol="0" anchor="t">
            <a:normAutofit/>
          </a:bodyPr>
          <a:lstStyle/>
          <a:p>
            <a:r>
              <a:rPr lang="en-US" dirty="0" err="1">
                <a:cs typeface="Posterama"/>
              </a:rPr>
              <a:t>intelligente</a:t>
            </a:r>
            <a:r>
              <a:rPr lang="en-US" dirty="0">
                <a:cs typeface="Posterama"/>
              </a:rPr>
              <a:t> </a:t>
            </a:r>
            <a:endParaRPr lang="en-US" dirty="0"/>
          </a:p>
        </p:txBody>
      </p:sp>
      <p:sp>
        <p:nvSpPr>
          <p:cNvPr id="20" name="Text Placeholder 19">
            <a:extLst>
              <a:ext uri="{FF2B5EF4-FFF2-40B4-BE49-F238E27FC236}">
                <a16:creationId xmlns:a16="http://schemas.microsoft.com/office/drawing/2014/main" id="{5F481192-C246-4A6A-8D3F-9EBF56786C13}"/>
              </a:ext>
            </a:extLst>
          </p:cNvPr>
          <p:cNvSpPr>
            <a:spLocks noGrp="1"/>
          </p:cNvSpPr>
          <p:nvPr>
            <p:ph type="body" sz="quarter" idx="19"/>
          </p:nvPr>
        </p:nvSpPr>
        <p:spPr>
          <a:xfrm>
            <a:off x="9160567" y="3312227"/>
            <a:ext cx="2383765" cy="1126085"/>
          </a:xfrm>
        </p:spPr>
        <p:txBody>
          <a:bodyPr vert="horz" lIns="91440" tIns="45720" rIns="91440" bIns="45720" rtlCol="0" anchor="t">
            <a:normAutofit/>
          </a:bodyPr>
          <a:lstStyle/>
          <a:p>
            <a:r>
              <a:rPr lang="en-ZA" dirty="0" err="1"/>
              <a:t>Oltre</a:t>
            </a:r>
            <a:r>
              <a:rPr lang="en-ZA"/>
              <a:t> all'aggiunta</a:t>
            </a:r>
            <a:r>
              <a:rPr lang="en-ZA" dirty="0"/>
              <a:t> di embedding </a:t>
            </a:r>
            <a:r>
              <a:rPr lang="en-ZA" dirty="0" err="1"/>
              <a:t>dinamici</a:t>
            </a:r>
            <a:r>
              <a:rPr lang="en-ZA" dirty="0"/>
              <a:t> per </a:t>
            </a:r>
            <a:r>
              <a:rPr lang="en-ZA" dirty="0" err="1"/>
              <a:t>gli</a:t>
            </a:r>
            <a:r>
              <a:rPr lang="en-ZA" dirty="0"/>
              <a:t> </a:t>
            </a:r>
            <a:r>
              <a:rPr lang="en-ZA" dirty="0" err="1"/>
              <a:t>utenti</a:t>
            </a:r>
            <a:endParaRPr lang="en-ZA" dirty="0"/>
          </a:p>
        </p:txBody>
      </p:sp>
      <p:sp>
        <p:nvSpPr>
          <p:cNvPr id="4" name="Slide Number Placehold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3</a:t>
            </a:fld>
            <a:endParaRPr lang="en-US"/>
          </a:p>
        </p:txBody>
      </p:sp>
    </p:spTree>
    <p:extLst>
      <p:ext uri="{BB962C8B-B14F-4D97-AF65-F5344CB8AC3E}">
        <p14:creationId xmlns:p14="http://schemas.microsoft.com/office/powerpoint/2010/main" val="23788281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immagine 3" descr="Graphs to Graph Neural Networks: From Fundamentals to Applications — Part  1a: Graph Theory Fundamentals | by Isaac Kargar | AIGuys | Medium">
            <a:extLst>
              <a:ext uri="{FF2B5EF4-FFF2-40B4-BE49-F238E27FC236}">
                <a16:creationId xmlns:a16="http://schemas.microsoft.com/office/drawing/2014/main" id="{A3201B5E-D194-05EF-8D06-1AF186FBD185}"/>
              </a:ext>
            </a:extLst>
          </p:cNvPr>
          <p:cNvPicPr>
            <a:picLocks noGrp="1" noChangeAspect="1"/>
          </p:cNvPicPr>
          <p:nvPr>
            <p:ph type="pic" sz="quarter" idx="13"/>
          </p:nvPr>
        </p:nvPicPr>
        <p:blipFill>
          <a:blip r:embed="rId2"/>
          <a:srcRect l="5417" r="5417"/>
          <a:stretch/>
        </p:blipFill>
        <p:spPr/>
      </p:pic>
      <p:sp>
        <p:nvSpPr>
          <p:cNvPr id="15" name="Title 14">
            <a:extLst>
              <a:ext uri="{FF2B5EF4-FFF2-40B4-BE49-F238E27FC236}">
                <a16:creationId xmlns:a16="http://schemas.microsoft.com/office/drawing/2014/main" id="{FE60C9E5-E020-489F-8A9F-BCBE2A0C3BBC}"/>
              </a:ext>
            </a:extLst>
          </p:cNvPr>
          <p:cNvSpPr>
            <a:spLocks noGrp="1"/>
          </p:cNvSpPr>
          <p:nvPr>
            <p:ph type="title"/>
          </p:nvPr>
        </p:nvSpPr>
        <p:spPr/>
        <p:txBody>
          <a:bodyPr/>
          <a:lstStyle/>
          <a:p>
            <a:r>
              <a:rPr lang="en-US"/>
              <a:t>Thank you</a:t>
            </a:r>
          </a:p>
        </p:txBody>
      </p:sp>
      <p:sp>
        <p:nvSpPr>
          <p:cNvPr id="9" name="Text Placeholder 8">
            <a:extLst>
              <a:ext uri="{FF2B5EF4-FFF2-40B4-BE49-F238E27FC236}">
                <a16:creationId xmlns:a16="http://schemas.microsoft.com/office/drawing/2014/main" id="{0D4FE13D-FAFA-49AC-A113-E917401DD9C2}"/>
              </a:ext>
            </a:extLst>
          </p:cNvPr>
          <p:cNvSpPr>
            <a:spLocks noGrp="1"/>
          </p:cNvSpPr>
          <p:nvPr>
            <p:ph type="body" sz="quarter" idx="15"/>
          </p:nvPr>
        </p:nvSpPr>
        <p:spPr>
          <a:xfrm>
            <a:off x="7454952" y="2326705"/>
            <a:ext cx="4348272" cy="2212496"/>
          </a:xfrm>
        </p:spPr>
        <p:txBody>
          <a:bodyPr vert="horz" lIns="91440" tIns="45720" rIns="91440" bIns="45720" rtlCol="0" anchor="t">
            <a:noAutofit/>
          </a:bodyPr>
          <a:lstStyle/>
          <a:p>
            <a:r>
              <a:rPr lang="en-US" dirty="0"/>
              <a:t>Andrea </a:t>
            </a:r>
            <a:r>
              <a:rPr lang="en-US" dirty="0" err="1"/>
              <a:t>Aivalitois</a:t>
            </a:r>
            <a:r>
              <a:rPr lang="en-US" dirty="0"/>
              <a:t> MAT: 903571</a:t>
            </a:r>
            <a:endParaRPr lang="it-IT" dirty="0"/>
          </a:p>
          <a:p>
            <a:r>
              <a:rPr lang="en-US" dirty="0"/>
              <a:t>Samuele Carbone MAT: </a:t>
            </a:r>
            <a:r>
              <a:rPr lang="en-US" dirty="0">
                <a:ea typeface="+mn-lt"/>
                <a:cs typeface="+mn-lt"/>
              </a:rPr>
              <a:t>899661</a:t>
            </a:r>
          </a:p>
          <a:p>
            <a:endParaRPr lang="en-US" dirty="0"/>
          </a:p>
          <a:p>
            <a:endParaRPr lang="en-US" dirty="0"/>
          </a:p>
          <a:p>
            <a:endParaRPr lang="en-US" dirty="0"/>
          </a:p>
          <a:p>
            <a:endParaRPr lang="en-US" dirty="0"/>
          </a:p>
          <a:p>
            <a:endParaRPr lang="en-US" dirty="0"/>
          </a:p>
          <a:p>
            <a:endParaRPr lang="en-US" dirty="0"/>
          </a:p>
          <a:p>
            <a:r>
              <a:rPr lang="en-US" dirty="0"/>
              <a:t>Link </a:t>
            </a:r>
            <a:r>
              <a:rPr lang="en-US" dirty="0" err="1"/>
              <a:t>alla</a:t>
            </a:r>
            <a:r>
              <a:rPr lang="en-US" dirty="0"/>
              <a:t> repository GitHub:</a:t>
            </a:r>
          </a:p>
          <a:p>
            <a:r>
              <a:rPr lang="en-US" dirty="0">
                <a:ea typeface="+mn-lt"/>
                <a:cs typeface="+mn-lt"/>
                <a:hlinkClick r:id="rId3"/>
              </a:rPr>
              <a:t>https://github.com/Andex125/progetto-AI</a:t>
            </a:r>
          </a:p>
        </p:txBody>
      </p:sp>
      <p:sp>
        <p:nvSpPr>
          <p:cNvPr id="12" name="Slide Number Placeholder 11">
            <a:extLst>
              <a:ext uri="{FF2B5EF4-FFF2-40B4-BE49-F238E27FC236}">
                <a16:creationId xmlns:a16="http://schemas.microsoft.com/office/drawing/2014/main" id="{1F967A96-6B86-484C-8592-14A44DA72C4F}"/>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30</a:t>
            </a:fld>
            <a:endParaRPr lang="en-US"/>
          </a:p>
        </p:txBody>
      </p:sp>
    </p:spTree>
    <p:extLst>
      <p:ext uri="{BB962C8B-B14F-4D97-AF65-F5344CB8AC3E}">
        <p14:creationId xmlns:p14="http://schemas.microsoft.com/office/powerpoint/2010/main" val="1505696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immagine 3" descr="Affari IT Codice Python schermo del computer Concetto di progettazione di  applicazioni mobili | Foto Premium">
            <a:extLst>
              <a:ext uri="{FF2B5EF4-FFF2-40B4-BE49-F238E27FC236}">
                <a16:creationId xmlns:a16="http://schemas.microsoft.com/office/drawing/2014/main" id="{2CAE010D-5F83-F45F-7080-1FC4E16DC862}"/>
              </a:ext>
            </a:extLst>
          </p:cNvPr>
          <p:cNvPicPr>
            <a:picLocks noGrp="1" noChangeAspect="1"/>
          </p:cNvPicPr>
          <p:nvPr>
            <p:ph type="pic" sz="quarter" idx="13"/>
          </p:nvPr>
        </p:nvPicPr>
        <p:blipFill>
          <a:blip r:embed="rId2">
            <a:alphaModFix amt="50000"/>
          </a:blip>
          <a:srcRect t="425" r="-1" b="14967"/>
          <a:stretch/>
        </p:blipFill>
        <p:spPr>
          <a:xfrm flipH="1">
            <a:off x="20" y="10"/>
            <a:ext cx="12188930" cy="6857990"/>
          </a:xfrm>
          <a:prstGeom prst="rect">
            <a:avLst/>
          </a:prstGeom>
        </p:spPr>
      </p:pic>
      <p:sp>
        <p:nvSpPr>
          <p:cNvPr id="7" name="Title 6">
            <a:extLst>
              <a:ext uri="{FF2B5EF4-FFF2-40B4-BE49-F238E27FC236}">
                <a16:creationId xmlns:a16="http://schemas.microsoft.com/office/drawing/2014/main" id="{7A8DDD42-D29D-4ECB-A465-13EFA049E83C}"/>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nSpc>
                <a:spcPct val="90000"/>
              </a:lnSpc>
            </a:pPr>
            <a:r>
              <a:rPr lang="en-US" sz="6600">
                <a:ln w="19050">
                  <a:solidFill>
                    <a:srgbClr val="15C7C7"/>
                  </a:solidFill>
                </a:ln>
                <a:solidFill>
                  <a:schemeClr val="bg1"/>
                </a:solidFill>
              </a:rPr>
              <a:t>codice</a:t>
            </a:r>
          </a:p>
        </p:txBody>
      </p:sp>
      <p:sp>
        <p:nvSpPr>
          <p:cNvPr id="19"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394889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Immagine che contiene testo, schermata, Carattere, software&#10;&#10;Il contenuto generato dall&amp;#39;intelligenza artificiale potrebbe non essere corretto.">
            <a:extLst>
              <a:ext uri="{FF2B5EF4-FFF2-40B4-BE49-F238E27FC236}">
                <a16:creationId xmlns:a16="http://schemas.microsoft.com/office/drawing/2014/main" id="{A912E7E8-AFE4-676E-058A-5A53AE98FE70}"/>
              </a:ext>
            </a:extLst>
          </p:cNvPr>
          <p:cNvPicPr>
            <a:picLocks noChangeAspect="1"/>
          </p:cNvPicPr>
          <p:nvPr/>
        </p:nvPicPr>
        <p:blipFill>
          <a:blip r:embed="rId2"/>
          <a:srcRect l="-625" r="21217" b="-438"/>
          <a:stretch/>
        </p:blipFill>
        <p:spPr>
          <a:xfrm>
            <a:off x="3987304" y="468816"/>
            <a:ext cx="8208614" cy="5938588"/>
          </a:xfrm>
          <a:prstGeom prst="rect">
            <a:avLst/>
          </a:prstGeom>
        </p:spPr>
      </p:pic>
      <p:pic>
        <p:nvPicPr>
          <p:cNvPr id="4" name="Immagine 3" descr="Immagine che contiene blu, sfocatura, Blu elettrico, aqua&#10;&#10;Il contenuto generato dall&amp;#39;intelligenza artificiale potrebbe non essere corretto.">
            <a:extLst>
              <a:ext uri="{FF2B5EF4-FFF2-40B4-BE49-F238E27FC236}">
                <a16:creationId xmlns:a16="http://schemas.microsoft.com/office/drawing/2014/main" id="{26743E56-3FF2-1224-0A01-9F5888C9E376}"/>
              </a:ext>
            </a:extLst>
          </p:cNvPr>
          <p:cNvPicPr>
            <a:picLocks noChangeAspect="1"/>
          </p:cNvPicPr>
          <p:nvPr/>
        </p:nvPicPr>
        <p:blipFill>
          <a:blip r:embed="rId3">
            <a:alphaModFix amt="54000"/>
            <a:extLst>
              <a:ext uri="{BEBA8EAE-BF5A-486C-A8C5-ECC9F3942E4B}">
                <a14:imgProps xmlns:a14="http://schemas.microsoft.com/office/drawing/2010/main">
                  <a14:imgLayer r:embed="rId4">
                    <a14:imgEffect>
                      <a14:saturation sat="215000"/>
                    </a14:imgEffect>
                    <a14:imgEffect>
                      <a14:brightnessContrast bright="-62000" contrast="35000"/>
                    </a14:imgEffect>
                  </a14:imgLayer>
                </a14:imgProps>
              </a:ext>
            </a:extLst>
          </a:blip>
          <a:stretch>
            <a:fillRect/>
          </a:stretch>
        </p:blipFill>
        <p:spPr>
          <a:xfrm>
            <a:off x="296320" y="319205"/>
            <a:ext cx="5800725" cy="6219591"/>
          </a:xfrm>
          <a:prstGeom prst="rect">
            <a:avLst/>
          </a:prstGeom>
        </p:spPr>
      </p:pic>
      <p:sp>
        <p:nvSpPr>
          <p:cNvPr id="15" name="Text Placeholder 14">
            <a:extLst>
              <a:ext uri="{FF2B5EF4-FFF2-40B4-BE49-F238E27FC236}">
                <a16:creationId xmlns:a16="http://schemas.microsoft.com/office/drawing/2014/main" id="{28BBCDDB-C7C0-4CA5-AA45-222EBE63B6C3}"/>
              </a:ext>
            </a:extLst>
          </p:cNvPr>
          <p:cNvSpPr>
            <a:spLocks noGrp="1"/>
          </p:cNvSpPr>
          <p:nvPr>
            <p:ph type="body" sz="quarter" idx="24"/>
          </p:nvPr>
        </p:nvSpPr>
        <p:spPr>
          <a:xfrm>
            <a:off x="747602" y="2178605"/>
            <a:ext cx="4761738" cy="374417"/>
          </a:xfrm>
          <a:ln>
            <a:noFill/>
          </a:ln>
        </p:spPr>
        <p:txBody>
          <a:bodyPr vert="horz" lIns="91440" tIns="45720" rIns="91440" bIns="45720" rtlCol="0" anchor="t">
            <a:normAutofit/>
          </a:bodyPr>
          <a:lstStyle/>
          <a:p>
            <a:r>
              <a:rPr lang="en-ZA" dirty="0">
                <a:solidFill>
                  <a:srgbClr val="15C7C1"/>
                </a:solidFill>
                <a:ea typeface="+mj-lt"/>
                <a:cs typeface="+mj-lt"/>
              </a:rPr>
              <a:t>Learning Rate </a:t>
            </a:r>
            <a:endParaRPr lang="it-IT" dirty="0">
              <a:solidFill>
                <a:srgbClr val="15C7C1"/>
              </a:solidFill>
            </a:endParaRPr>
          </a:p>
        </p:txBody>
      </p:sp>
      <p:sp>
        <p:nvSpPr>
          <p:cNvPr id="17" name="Text Placeholder 16">
            <a:extLst>
              <a:ext uri="{FF2B5EF4-FFF2-40B4-BE49-F238E27FC236}">
                <a16:creationId xmlns:a16="http://schemas.microsoft.com/office/drawing/2014/main" id="{6D1B74B2-695A-4FED-8B66-D854AA9FF005}"/>
              </a:ext>
            </a:extLst>
          </p:cNvPr>
          <p:cNvSpPr>
            <a:spLocks noGrp="1"/>
          </p:cNvSpPr>
          <p:nvPr>
            <p:ph type="body" sz="quarter" idx="26"/>
          </p:nvPr>
        </p:nvSpPr>
        <p:spPr>
          <a:xfrm>
            <a:off x="738309" y="3178069"/>
            <a:ext cx="4771030" cy="365125"/>
          </a:xfrm>
        </p:spPr>
        <p:txBody>
          <a:bodyPr vert="horz" lIns="91440" tIns="45720" rIns="91440" bIns="45720" rtlCol="0" anchor="t">
            <a:normAutofit/>
          </a:bodyPr>
          <a:lstStyle/>
          <a:p>
            <a:r>
              <a:rPr lang="en-ZA" dirty="0">
                <a:solidFill>
                  <a:srgbClr val="15C7C1"/>
                </a:solidFill>
                <a:ea typeface="+mj-lt"/>
                <a:cs typeface="+mj-lt"/>
              </a:rPr>
              <a:t>Batch Size </a:t>
            </a:r>
            <a:endParaRPr lang="it-IT">
              <a:solidFill>
                <a:srgbClr val="FFFFFF"/>
              </a:solidFill>
              <a:cs typeface="Posterama Bold"/>
            </a:endParaRPr>
          </a:p>
        </p:txBody>
      </p:sp>
      <p:sp>
        <p:nvSpPr>
          <p:cNvPr id="13" name="Text Placeholder 12">
            <a:extLst>
              <a:ext uri="{FF2B5EF4-FFF2-40B4-BE49-F238E27FC236}">
                <a16:creationId xmlns:a16="http://schemas.microsoft.com/office/drawing/2014/main" id="{D1E74F73-E009-4956-9E74-742C1038F57A}"/>
              </a:ext>
            </a:extLst>
          </p:cNvPr>
          <p:cNvSpPr>
            <a:spLocks noGrp="1"/>
          </p:cNvSpPr>
          <p:nvPr>
            <p:ph type="body" sz="quarter" idx="22"/>
          </p:nvPr>
        </p:nvSpPr>
        <p:spPr>
          <a:xfrm>
            <a:off x="747601" y="1244091"/>
            <a:ext cx="4771030" cy="365125"/>
          </a:xfrm>
          <a:ln>
            <a:noFill/>
          </a:ln>
        </p:spPr>
        <p:txBody>
          <a:bodyPr vert="horz" lIns="91440" tIns="45720" rIns="91440" bIns="45720" rtlCol="0" anchor="t">
            <a:normAutofit/>
          </a:bodyPr>
          <a:lstStyle/>
          <a:p>
            <a:r>
              <a:rPr lang="en-ZA" dirty="0">
                <a:solidFill>
                  <a:srgbClr val="15C7C1"/>
                </a:solidFill>
                <a:ea typeface="+mj-lt"/>
                <a:cs typeface="+mj-lt"/>
              </a:rPr>
              <a:t>Hidden Channels </a:t>
            </a:r>
            <a:endParaRPr lang="it-IT" dirty="0">
              <a:solidFill>
                <a:srgbClr val="15C7C1"/>
              </a:solidFill>
            </a:endParaRPr>
          </a:p>
        </p:txBody>
      </p:sp>
      <p:sp>
        <p:nvSpPr>
          <p:cNvPr id="31" name="Text Placeholder 30">
            <a:extLst>
              <a:ext uri="{FF2B5EF4-FFF2-40B4-BE49-F238E27FC236}">
                <a16:creationId xmlns:a16="http://schemas.microsoft.com/office/drawing/2014/main" id="{AC22CBC4-517B-4095-8962-C489045E3C67}"/>
              </a:ext>
            </a:extLst>
          </p:cNvPr>
          <p:cNvSpPr>
            <a:spLocks noGrp="1"/>
          </p:cNvSpPr>
          <p:nvPr>
            <p:ph type="body" sz="quarter" idx="23"/>
          </p:nvPr>
        </p:nvSpPr>
        <p:spPr>
          <a:xfrm>
            <a:off x="729017" y="2563822"/>
            <a:ext cx="4761738" cy="615220"/>
          </a:xfrm>
        </p:spPr>
        <p:txBody>
          <a:bodyPr vert="horz" lIns="91440" tIns="45720" rIns="91440" bIns="45720" rtlCol="0" anchor="t">
            <a:normAutofit/>
          </a:bodyPr>
          <a:lstStyle/>
          <a:p>
            <a:pPr>
              <a:lnSpc>
                <a:spcPct val="113999"/>
              </a:lnSpc>
            </a:pPr>
            <a:r>
              <a:rPr lang="en-US" dirty="0" err="1">
                <a:solidFill>
                  <a:srgbClr val="FFFFFF"/>
                </a:solidFill>
                <a:ea typeface="+mn-lt"/>
                <a:cs typeface="+mn-lt"/>
              </a:rPr>
              <a:t>Controlla</a:t>
            </a:r>
            <a:r>
              <a:rPr lang="en-US" dirty="0">
                <a:solidFill>
                  <a:srgbClr val="FFFFFF"/>
                </a:solidFill>
                <a:ea typeface="+mn-lt"/>
                <a:cs typeface="+mn-lt"/>
              </a:rPr>
              <a:t> </a:t>
            </a:r>
            <a:r>
              <a:rPr lang="en-US" dirty="0" err="1">
                <a:solidFill>
                  <a:srgbClr val="FFFFFF"/>
                </a:solidFill>
                <a:ea typeface="+mn-lt"/>
                <a:cs typeface="+mn-lt"/>
              </a:rPr>
              <a:t>quanto</a:t>
            </a:r>
            <a:r>
              <a:rPr lang="en-US" dirty="0">
                <a:solidFill>
                  <a:srgbClr val="FFFFFF"/>
                </a:solidFill>
                <a:ea typeface="+mn-lt"/>
                <a:cs typeface="+mn-lt"/>
              </a:rPr>
              <a:t> </a:t>
            </a:r>
            <a:r>
              <a:rPr lang="en-US" dirty="0" err="1">
                <a:solidFill>
                  <a:srgbClr val="FFFFFF"/>
                </a:solidFill>
                <a:ea typeface="+mn-lt"/>
                <a:cs typeface="+mn-lt"/>
              </a:rPr>
              <a:t>velocemente</a:t>
            </a:r>
            <a:r>
              <a:rPr lang="en-US" dirty="0">
                <a:solidFill>
                  <a:srgbClr val="FFFFFF"/>
                </a:solidFill>
                <a:ea typeface="+mn-lt"/>
                <a:cs typeface="+mn-lt"/>
              </a:rPr>
              <a:t> il </a:t>
            </a:r>
            <a:r>
              <a:rPr lang="en-US" dirty="0" err="1">
                <a:solidFill>
                  <a:srgbClr val="FFFFFF"/>
                </a:solidFill>
                <a:ea typeface="+mn-lt"/>
                <a:cs typeface="+mn-lt"/>
              </a:rPr>
              <a:t>modello</a:t>
            </a:r>
            <a:r>
              <a:rPr lang="en-US" dirty="0">
                <a:solidFill>
                  <a:srgbClr val="FFFFFF"/>
                </a:solidFill>
                <a:ea typeface="+mn-lt"/>
                <a:cs typeface="+mn-lt"/>
              </a:rPr>
              <a:t> </a:t>
            </a:r>
            <a:r>
              <a:rPr lang="en-US" dirty="0" err="1">
                <a:solidFill>
                  <a:srgbClr val="FFFFFF"/>
                </a:solidFill>
                <a:ea typeface="+mn-lt"/>
                <a:cs typeface="+mn-lt"/>
              </a:rPr>
              <a:t>aggiorna</a:t>
            </a:r>
            <a:r>
              <a:rPr lang="en-US" dirty="0">
                <a:solidFill>
                  <a:srgbClr val="FFFFFF"/>
                </a:solidFill>
                <a:ea typeface="+mn-lt"/>
                <a:cs typeface="+mn-lt"/>
              </a:rPr>
              <a:t> </a:t>
            </a:r>
            <a:r>
              <a:rPr lang="en-US" dirty="0" err="1">
                <a:solidFill>
                  <a:srgbClr val="FFFFFF"/>
                </a:solidFill>
                <a:ea typeface="+mn-lt"/>
                <a:cs typeface="+mn-lt"/>
              </a:rPr>
              <a:t>i</a:t>
            </a:r>
            <a:r>
              <a:rPr lang="en-US" dirty="0">
                <a:solidFill>
                  <a:srgbClr val="FFFFFF"/>
                </a:solidFill>
                <a:ea typeface="+mn-lt"/>
                <a:cs typeface="+mn-lt"/>
              </a:rPr>
              <a:t> </a:t>
            </a:r>
            <a:r>
              <a:rPr lang="en-US" dirty="0" err="1">
                <a:solidFill>
                  <a:srgbClr val="FFFFFF"/>
                </a:solidFill>
                <a:ea typeface="+mn-lt"/>
                <a:cs typeface="+mn-lt"/>
              </a:rPr>
              <a:t>pesi</a:t>
            </a:r>
            <a:r>
              <a:rPr lang="en-US" dirty="0">
                <a:solidFill>
                  <a:srgbClr val="FFFFFF"/>
                </a:solidFill>
                <a:ea typeface="+mn-lt"/>
                <a:cs typeface="+mn-lt"/>
              </a:rPr>
              <a:t> </a:t>
            </a:r>
            <a:r>
              <a:rPr lang="en-US" dirty="0" err="1">
                <a:solidFill>
                  <a:srgbClr val="FFFFFF"/>
                </a:solidFill>
                <a:ea typeface="+mn-lt"/>
                <a:cs typeface="+mn-lt"/>
              </a:rPr>
              <a:t>durante</a:t>
            </a:r>
            <a:r>
              <a:rPr lang="en-US" dirty="0">
                <a:solidFill>
                  <a:srgbClr val="FFFFFF"/>
                </a:solidFill>
                <a:ea typeface="+mn-lt"/>
                <a:cs typeface="+mn-lt"/>
              </a:rPr>
              <a:t> </a:t>
            </a:r>
            <a:r>
              <a:rPr lang="en-US" dirty="0" err="1">
                <a:solidFill>
                  <a:srgbClr val="FFFFFF"/>
                </a:solidFill>
                <a:ea typeface="+mn-lt"/>
                <a:cs typeface="+mn-lt"/>
              </a:rPr>
              <a:t>l'addestramento</a:t>
            </a:r>
            <a:r>
              <a:rPr lang="en-US" dirty="0">
                <a:solidFill>
                  <a:srgbClr val="FFFFFF"/>
                </a:solidFill>
                <a:ea typeface="+mn-lt"/>
                <a:cs typeface="+mn-lt"/>
              </a:rPr>
              <a:t>. </a:t>
            </a:r>
            <a:endParaRPr lang="it-IT" dirty="0">
              <a:solidFill>
                <a:srgbClr val="FFFFFF"/>
              </a:solidFill>
            </a:endParaRPr>
          </a:p>
        </p:txBody>
      </p:sp>
      <p:sp>
        <p:nvSpPr>
          <p:cNvPr id="32" name="Text Placeholder 31">
            <a:extLst>
              <a:ext uri="{FF2B5EF4-FFF2-40B4-BE49-F238E27FC236}">
                <a16:creationId xmlns:a16="http://schemas.microsoft.com/office/drawing/2014/main" id="{949FAB0A-4907-445D-8D12-8F4584E25E5F}"/>
              </a:ext>
            </a:extLst>
          </p:cNvPr>
          <p:cNvSpPr>
            <a:spLocks noGrp="1"/>
          </p:cNvSpPr>
          <p:nvPr>
            <p:ph type="body" sz="quarter" idx="25"/>
          </p:nvPr>
        </p:nvSpPr>
        <p:spPr>
          <a:xfrm>
            <a:off x="738309" y="3544700"/>
            <a:ext cx="4771030" cy="546815"/>
          </a:xfrm>
        </p:spPr>
        <p:txBody>
          <a:bodyPr vert="horz" lIns="91440" tIns="45720" rIns="91440" bIns="45720" rtlCol="0" anchor="t">
            <a:normAutofit lnSpcReduction="10000"/>
          </a:bodyPr>
          <a:lstStyle/>
          <a:p>
            <a:pPr>
              <a:lnSpc>
                <a:spcPct val="113999"/>
              </a:lnSpc>
            </a:pPr>
            <a:r>
              <a:rPr lang="en-US">
                <a:solidFill>
                  <a:srgbClr val="FFFFFF"/>
                </a:solidFill>
                <a:ea typeface="+mn-lt"/>
                <a:cs typeface="+mn-lt"/>
              </a:rPr>
              <a:t>Indica </a:t>
            </a:r>
            <a:r>
              <a:rPr lang="en-US" err="1">
                <a:solidFill>
                  <a:srgbClr val="FFFFFF"/>
                </a:solidFill>
                <a:ea typeface="+mn-lt"/>
                <a:cs typeface="+mn-lt"/>
              </a:rPr>
              <a:t>quanti</a:t>
            </a:r>
            <a:r>
              <a:rPr lang="en-US">
                <a:solidFill>
                  <a:srgbClr val="FFFFFF"/>
                </a:solidFill>
                <a:ea typeface="+mn-lt"/>
                <a:cs typeface="+mn-lt"/>
              </a:rPr>
              <a:t> </a:t>
            </a:r>
            <a:r>
              <a:rPr lang="en-US" err="1">
                <a:solidFill>
                  <a:srgbClr val="FFFFFF"/>
                </a:solidFill>
                <a:ea typeface="+mn-lt"/>
                <a:cs typeface="+mn-lt"/>
              </a:rPr>
              <a:t>campioni</a:t>
            </a:r>
            <a:r>
              <a:rPr lang="en-US">
                <a:solidFill>
                  <a:srgbClr val="FFFFFF"/>
                </a:solidFill>
                <a:ea typeface="+mn-lt"/>
                <a:cs typeface="+mn-lt"/>
              </a:rPr>
              <a:t> </a:t>
            </a:r>
            <a:r>
              <a:rPr lang="en-US" err="1">
                <a:solidFill>
                  <a:srgbClr val="FFFFFF"/>
                </a:solidFill>
                <a:ea typeface="+mn-lt"/>
                <a:cs typeface="+mn-lt"/>
              </a:rPr>
              <a:t>vengono</a:t>
            </a:r>
            <a:r>
              <a:rPr lang="en-US">
                <a:solidFill>
                  <a:srgbClr val="FFFFFF"/>
                </a:solidFill>
                <a:ea typeface="+mn-lt"/>
                <a:cs typeface="+mn-lt"/>
              </a:rPr>
              <a:t> </a:t>
            </a:r>
            <a:r>
              <a:rPr lang="en-US" err="1">
                <a:solidFill>
                  <a:srgbClr val="FFFFFF"/>
                </a:solidFill>
                <a:ea typeface="+mn-lt"/>
                <a:cs typeface="+mn-lt"/>
              </a:rPr>
              <a:t>elaborati</a:t>
            </a:r>
            <a:r>
              <a:rPr lang="en-US">
                <a:solidFill>
                  <a:srgbClr val="FFFFFF"/>
                </a:solidFill>
                <a:ea typeface="+mn-lt"/>
                <a:cs typeface="+mn-lt"/>
              </a:rPr>
              <a:t> </a:t>
            </a:r>
            <a:r>
              <a:rPr lang="en-US" err="1">
                <a:solidFill>
                  <a:srgbClr val="FFFFFF"/>
                </a:solidFill>
                <a:ea typeface="+mn-lt"/>
                <a:cs typeface="+mn-lt"/>
              </a:rPr>
              <a:t>simultaneamente</a:t>
            </a:r>
            <a:r>
              <a:rPr lang="en-US">
                <a:solidFill>
                  <a:srgbClr val="FFFFFF"/>
                </a:solidFill>
                <a:ea typeface="+mn-lt"/>
                <a:cs typeface="+mn-lt"/>
              </a:rPr>
              <a:t> prima di </a:t>
            </a:r>
            <a:r>
              <a:rPr lang="en-US" err="1">
                <a:solidFill>
                  <a:srgbClr val="FFFFFF"/>
                </a:solidFill>
                <a:ea typeface="+mn-lt"/>
                <a:cs typeface="+mn-lt"/>
              </a:rPr>
              <a:t>aggiornare</a:t>
            </a:r>
            <a:r>
              <a:rPr lang="en-US">
                <a:solidFill>
                  <a:srgbClr val="FFFFFF"/>
                </a:solidFill>
                <a:ea typeface="+mn-lt"/>
                <a:cs typeface="+mn-lt"/>
              </a:rPr>
              <a:t> </a:t>
            </a:r>
            <a:r>
              <a:rPr lang="en-US" err="1">
                <a:solidFill>
                  <a:srgbClr val="FFFFFF"/>
                </a:solidFill>
                <a:ea typeface="+mn-lt"/>
                <a:cs typeface="+mn-lt"/>
              </a:rPr>
              <a:t>i</a:t>
            </a:r>
            <a:r>
              <a:rPr lang="en-US">
                <a:solidFill>
                  <a:srgbClr val="FFFFFF"/>
                </a:solidFill>
                <a:ea typeface="+mn-lt"/>
                <a:cs typeface="+mn-lt"/>
              </a:rPr>
              <a:t> </a:t>
            </a:r>
            <a:r>
              <a:rPr lang="en-US" err="1">
                <a:solidFill>
                  <a:srgbClr val="FFFFFF"/>
                </a:solidFill>
                <a:ea typeface="+mn-lt"/>
                <a:cs typeface="+mn-lt"/>
              </a:rPr>
              <a:t>pesi</a:t>
            </a:r>
            <a:r>
              <a:rPr lang="en-US">
                <a:solidFill>
                  <a:srgbClr val="FFFFFF"/>
                </a:solidFill>
                <a:ea typeface="+mn-lt"/>
                <a:cs typeface="+mn-lt"/>
              </a:rPr>
              <a:t>. </a:t>
            </a:r>
            <a:endParaRPr lang="it-IT">
              <a:solidFill>
                <a:srgbClr val="FFFFFF"/>
              </a:solidFill>
            </a:endParaRPr>
          </a:p>
        </p:txBody>
      </p:sp>
      <p:sp>
        <p:nvSpPr>
          <p:cNvPr id="6" name="Slide Number Placehold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5</a:t>
            </a:fld>
            <a:endParaRPr lang="en-US"/>
          </a:p>
        </p:txBody>
      </p:sp>
      <p:sp>
        <p:nvSpPr>
          <p:cNvPr id="30" name="Text Placeholder 29">
            <a:extLst>
              <a:ext uri="{FF2B5EF4-FFF2-40B4-BE49-F238E27FC236}">
                <a16:creationId xmlns:a16="http://schemas.microsoft.com/office/drawing/2014/main" id="{BAD5E990-59DB-44C5-B716-B0352D75353A}"/>
              </a:ext>
            </a:extLst>
          </p:cNvPr>
          <p:cNvSpPr>
            <a:spLocks noGrp="1"/>
          </p:cNvSpPr>
          <p:nvPr>
            <p:ph type="body" sz="quarter" idx="18"/>
          </p:nvPr>
        </p:nvSpPr>
        <p:spPr>
          <a:xfrm>
            <a:off x="749337" y="1610722"/>
            <a:ext cx="4761738" cy="559464"/>
          </a:xfrm>
          <a:ln>
            <a:noFill/>
          </a:ln>
        </p:spPr>
        <p:txBody>
          <a:bodyPr vert="horz" lIns="91440" tIns="45720" rIns="91440" bIns="45720" rtlCol="0" anchor="t">
            <a:normAutofit lnSpcReduction="10000"/>
          </a:bodyPr>
          <a:lstStyle/>
          <a:p>
            <a:pPr>
              <a:lnSpc>
                <a:spcPct val="113999"/>
              </a:lnSpc>
            </a:pPr>
            <a:r>
              <a:rPr lang="en-US">
                <a:solidFill>
                  <a:srgbClr val="FFFFFF"/>
                </a:solidFill>
                <a:ea typeface="+mn-lt"/>
                <a:cs typeface="+mn-lt"/>
              </a:rPr>
              <a:t>Indica il </a:t>
            </a:r>
            <a:r>
              <a:rPr lang="en-US" err="1">
                <a:solidFill>
                  <a:srgbClr val="FFFFFF"/>
                </a:solidFill>
                <a:ea typeface="+mn-lt"/>
                <a:cs typeface="+mn-lt"/>
              </a:rPr>
              <a:t>numero</a:t>
            </a:r>
            <a:r>
              <a:rPr lang="en-US">
                <a:solidFill>
                  <a:srgbClr val="FFFFFF"/>
                </a:solidFill>
                <a:ea typeface="+mn-lt"/>
                <a:cs typeface="+mn-lt"/>
              </a:rPr>
              <a:t> di </a:t>
            </a:r>
            <a:r>
              <a:rPr lang="en-US" err="1">
                <a:solidFill>
                  <a:srgbClr val="FFFFFF"/>
                </a:solidFill>
                <a:ea typeface="+mn-lt"/>
                <a:cs typeface="+mn-lt"/>
              </a:rPr>
              <a:t>neuroni</a:t>
            </a:r>
            <a:r>
              <a:rPr lang="en-US">
                <a:solidFill>
                  <a:srgbClr val="FFFFFF"/>
                </a:solidFill>
                <a:ea typeface="+mn-lt"/>
                <a:cs typeface="+mn-lt"/>
              </a:rPr>
              <a:t> </a:t>
            </a:r>
            <a:r>
              <a:rPr lang="en-US" err="1">
                <a:solidFill>
                  <a:srgbClr val="FFFFFF"/>
                </a:solidFill>
                <a:ea typeface="+mn-lt"/>
                <a:cs typeface="+mn-lt"/>
              </a:rPr>
              <a:t>nei</a:t>
            </a:r>
            <a:r>
              <a:rPr lang="en-US">
                <a:solidFill>
                  <a:srgbClr val="FFFFFF"/>
                </a:solidFill>
                <a:ea typeface="+mn-lt"/>
                <a:cs typeface="+mn-lt"/>
              </a:rPr>
              <a:t> layer </a:t>
            </a:r>
            <a:r>
              <a:rPr lang="en-US" err="1">
                <a:solidFill>
                  <a:srgbClr val="FFFFFF"/>
                </a:solidFill>
                <a:ea typeface="+mn-lt"/>
                <a:cs typeface="+mn-lt"/>
              </a:rPr>
              <a:t>nascosti</a:t>
            </a:r>
            <a:r>
              <a:rPr lang="en-US">
                <a:solidFill>
                  <a:srgbClr val="FFFFFF"/>
                </a:solidFill>
                <a:ea typeface="+mn-lt"/>
                <a:cs typeface="+mn-lt"/>
              </a:rPr>
              <a:t> </a:t>
            </a:r>
            <a:r>
              <a:rPr lang="en-US" err="1">
                <a:solidFill>
                  <a:srgbClr val="FFFFFF"/>
                </a:solidFill>
                <a:ea typeface="+mn-lt"/>
                <a:cs typeface="+mn-lt"/>
              </a:rPr>
              <a:t>della</a:t>
            </a:r>
            <a:r>
              <a:rPr lang="en-US">
                <a:solidFill>
                  <a:srgbClr val="FFFFFF"/>
                </a:solidFill>
                <a:ea typeface="+mn-lt"/>
                <a:cs typeface="+mn-lt"/>
              </a:rPr>
              <a:t> rete </a:t>
            </a:r>
            <a:r>
              <a:rPr lang="en-US" err="1">
                <a:solidFill>
                  <a:srgbClr val="FFFFFF"/>
                </a:solidFill>
                <a:ea typeface="+mn-lt"/>
                <a:cs typeface="+mn-lt"/>
              </a:rPr>
              <a:t>neurale</a:t>
            </a:r>
            <a:endParaRPr lang="it-IT" err="1">
              <a:solidFill>
                <a:srgbClr val="FFFFFF"/>
              </a:solidFill>
              <a:ea typeface="+mn-lt"/>
              <a:cs typeface="+mn-lt"/>
            </a:endParaRPr>
          </a:p>
        </p:txBody>
      </p:sp>
      <p:sp>
        <p:nvSpPr>
          <p:cNvPr id="16" name="Text Placeholder 16">
            <a:extLst>
              <a:ext uri="{FF2B5EF4-FFF2-40B4-BE49-F238E27FC236}">
                <a16:creationId xmlns:a16="http://schemas.microsoft.com/office/drawing/2014/main" id="{5CF55513-6C73-7307-6B77-1DFA8A4C7EB9}"/>
              </a:ext>
            </a:extLst>
          </p:cNvPr>
          <p:cNvSpPr txBox="1">
            <a:spLocks/>
          </p:cNvSpPr>
          <p:nvPr/>
        </p:nvSpPr>
        <p:spPr>
          <a:xfrm>
            <a:off x="751318" y="4148224"/>
            <a:ext cx="4771030" cy="36512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solidFill>
                  <a:srgbClr val="15C7C1"/>
                </a:solidFill>
                <a:ea typeface="+mj-lt"/>
                <a:cs typeface="+mj-lt"/>
              </a:rPr>
              <a:t>Num Neighbors </a:t>
            </a:r>
            <a:endParaRPr lang="it-IT">
              <a:solidFill>
                <a:srgbClr val="FFFFFF"/>
              </a:solidFill>
              <a:ea typeface="+mj-lt"/>
              <a:cs typeface="+mj-lt"/>
            </a:endParaRPr>
          </a:p>
        </p:txBody>
      </p:sp>
      <p:sp>
        <p:nvSpPr>
          <p:cNvPr id="20" name="Text Placeholder 31">
            <a:extLst>
              <a:ext uri="{FF2B5EF4-FFF2-40B4-BE49-F238E27FC236}">
                <a16:creationId xmlns:a16="http://schemas.microsoft.com/office/drawing/2014/main" id="{834DCE68-05FD-685E-949E-364CCA34ECE4}"/>
              </a:ext>
            </a:extLst>
          </p:cNvPr>
          <p:cNvSpPr txBox="1">
            <a:spLocks/>
          </p:cNvSpPr>
          <p:nvPr/>
        </p:nvSpPr>
        <p:spPr>
          <a:xfrm>
            <a:off x="732734" y="4524149"/>
            <a:ext cx="4771030" cy="546815"/>
          </a:xfrm>
          <a:prstGeom prst="rect">
            <a:avLst/>
          </a:prstGeom>
        </p:spPr>
        <p:txBody>
          <a:bodyPr vert="horz" lIns="91440" tIns="45720" rIns="91440" bIns="45720" rtlCol="0" anchor="t">
            <a:normAutofit fontScale="92500"/>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rPr>
              <a:t>Indica quanti vicini vengono considerati nel grafo per ogni nodo. Un valore più alto include più contesto. </a:t>
            </a:r>
            <a:endParaRPr lang="en-US">
              <a:solidFill>
                <a:srgbClr val="FFFFFF"/>
              </a:solidFill>
            </a:endParaRPr>
          </a:p>
        </p:txBody>
      </p:sp>
      <p:sp>
        <p:nvSpPr>
          <p:cNvPr id="25" name="Text Placeholder 31">
            <a:extLst>
              <a:ext uri="{FF2B5EF4-FFF2-40B4-BE49-F238E27FC236}">
                <a16:creationId xmlns:a16="http://schemas.microsoft.com/office/drawing/2014/main" id="{9B568E81-3F02-9713-2088-8D8E85F5EE99}"/>
              </a:ext>
            </a:extLst>
          </p:cNvPr>
          <p:cNvSpPr txBox="1">
            <a:spLocks/>
          </p:cNvSpPr>
          <p:nvPr/>
        </p:nvSpPr>
        <p:spPr>
          <a:xfrm>
            <a:off x="732733" y="5546343"/>
            <a:ext cx="4771030" cy="546815"/>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dirty="0">
                <a:solidFill>
                  <a:srgbClr val="FFFFFF"/>
                </a:solidFill>
                <a:ea typeface="+mn-lt"/>
                <a:cs typeface="+mn-lt"/>
              </a:rPr>
              <a:t>Indica il numero di esempi negativi generati per ogni esempio positivo durante l'addestramento. </a:t>
            </a:r>
          </a:p>
        </p:txBody>
      </p:sp>
      <p:sp>
        <p:nvSpPr>
          <p:cNvPr id="27" name="Text Placeholder 14">
            <a:extLst>
              <a:ext uri="{FF2B5EF4-FFF2-40B4-BE49-F238E27FC236}">
                <a16:creationId xmlns:a16="http://schemas.microsoft.com/office/drawing/2014/main" id="{885DB38F-E29B-3E31-3E90-E22C29680BBF}"/>
              </a:ext>
            </a:extLst>
          </p:cNvPr>
          <p:cNvSpPr txBox="1">
            <a:spLocks/>
          </p:cNvSpPr>
          <p:nvPr/>
        </p:nvSpPr>
        <p:spPr>
          <a:xfrm>
            <a:off x="742026" y="517456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solidFill>
                  <a:srgbClr val="15C7C1"/>
                </a:solidFill>
                <a:ea typeface="+mj-lt"/>
                <a:cs typeface="+mj-lt"/>
              </a:rPr>
              <a:t>Negative Sampling Ratio </a:t>
            </a:r>
            <a:endParaRPr lang="it-IT">
              <a:solidFill>
                <a:srgbClr val="FFFFFF"/>
              </a:solidFill>
              <a:ea typeface="+mj-lt"/>
              <a:cs typeface="+mj-lt"/>
            </a:endParaRPr>
          </a:p>
        </p:txBody>
      </p:sp>
      <p:sp>
        <p:nvSpPr>
          <p:cNvPr id="9" name="CasellaDiTesto 8">
            <a:extLst>
              <a:ext uri="{FF2B5EF4-FFF2-40B4-BE49-F238E27FC236}">
                <a16:creationId xmlns:a16="http://schemas.microsoft.com/office/drawing/2014/main" id="{8C0EA79A-1902-AE6C-8730-A5D212A4F8C3}"/>
              </a:ext>
            </a:extLst>
          </p:cNvPr>
          <p:cNvSpPr txBox="1"/>
          <p:nvPr/>
        </p:nvSpPr>
        <p:spPr>
          <a:xfrm>
            <a:off x="747132" y="654205"/>
            <a:ext cx="428578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cap="all" dirty="0" err="1">
                <a:solidFill>
                  <a:srgbClr val="15C7C1"/>
                </a:solidFill>
                <a:latin typeface="posterama bold"/>
                <a:cs typeface="posterama bold"/>
              </a:rPr>
              <a:t>iperparametri</a:t>
            </a:r>
            <a:endParaRPr lang="it-IT" sz="2800" dirty="0">
              <a:solidFill>
                <a:srgbClr val="15C7C1"/>
              </a:solidFill>
              <a:latin typeface="posterama bold"/>
              <a:cs typeface="posterama bold"/>
            </a:endParaRPr>
          </a:p>
        </p:txBody>
      </p:sp>
    </p:spTree>
    <p:extLst>
      <p:ext uri="{BB962C8B-B14F-4D97-AF65-F5344CB8AC3E}">
        <p14:creationId xmlns:p14="http://schemas.microsoft.com/office/powerpoint/2010/main" val="3678690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B722D-A44A-5F30-DBB9-32C6C156693D}"/>
            </a:ext>
          </a:extLst>
        </p:cNvPr>
        <p:cNvGrpSpPr/>
        <p:nvPr/>
      </p:nvGrpSpPr>
      <p:grpSpPr>
        <a:xfrm>
          <a:off x="0" y="0"/>
          <a:ext cx="0" cy="0"/>
          <a:chOff x="0" y="0"/>
          <a:chExt cx="0" cy="0"/>
        </a:xfrm>
      </p:grpSpPr>
      <p:pic>
        <p:nvPicPr>
          <p:cNvPr id="7" name="Immagine 6" descr="Immagine che contiene testo, schermata, Carattere, software&#10;&#10;Il contenuto generato dall&amp;#39;intelligenza artificiale potrebbe non essere corretto.">
            <a:extLst>
              <a:ext uri="{FF2B5EF4-FFF2-40B4-BE49-F238E27FC236}">
                <a16:creationId xmlns:a16="http://schemas.microsoft.com/office/drawing/2014/main" id="{45FAACD3-5314-1595-BB1E-F8BC5187E765}"/>
              </a:ext>
            </a:extLst>
          </p:cNvPr>
          <p:cNvPicPr>
            <a:picLocks noChangeAspect="1"/>
          </p:cNvPicPr>
          <p:nvPr/>
        </p:nvPicPr>
        <p:blipFill>
          <a:blip r:embed="rId2"/>
          <a:srcRect l="-625" r="21217" b="-438"/>
          <a:stretch/>
        </p:blipFill>
        <p:spPr>
          <a:xfrm>
            <a:off x="3987304" y="468816"/>
            <a:ext cx="8208614" cy="5938588"/>
          </a:xfrm>
          <a:prstGeom prst="rect">
            <a:avLst/>
          </a:prstGeom>
        </p:spPr>
      </p:pic>
      <p:pic>
        <p:nvPicPr>
          <p:cNvPr id="4" name="Immagine 3" descr="Immagine che contiene blu, sfocatura, Blu elettrico, aqua&#10;&#10;Il contenuto generato dall&amp;#39;intelligenza artificiale potrebbe non essere corretto.">
            <a:extLst>
              <a:ext uri="{FF2B5EF4-FFF2-40B4-BE49-F238E27FC236}">
                <a16:creationId xmlns:a16="http://schemas.microsoft.com/office/drawing/2014/main" id="{26B9C2AC-CFA0-3201-DA01-15B58FB42F8E}"/>
              </a:ext>
            </a:extLst>
          </p:cNvPr>
          <p:cNvPicPr>
            <a:picLocks noChangeAspect="1"/>
          </p:cNvPicPr>
          <p:nvPr/>
        </p:nvPicPr>
        <p:blipFill>
          <a:blip r:embed="rId3">
            <a:alphaModFix amt="54000"/>
            <a:extLst>
              <a:ext uri="{BEBA8EAE-BF5A-486C-A8C5-ECC9F3942E4B}">
                <a14:imgProps xmlns:a14="http://schemas.microsoft.com/office/drawing/2010/main">
                  <a14:imgLayer r:embed="rId4">
                    <a14:imgEffect>
                      <a14:saturation sat="215000"/>
                    </a14:imgEffect>
                    <a14:imgEffect>
                      <a14:brightnessContrast bright="-62000" contrast="35000"/>
                    </a14:imgEffect>
                  </a14:imgLayer>
                </a14:imgProps>
              </a:ext>
            </a:extLst>
          </a:blip>
          <a:stretch>
            <a:fillRect/>
          </a:stretch>
        </p:blipFill>
        <p:spPr>
          <a:xfrm>
            <a:off x="296320" y="319205"/>
            <a:ext cx="5800725" cy="6219591"/>
          </a:xfrm>
          <a:prstGeom prst="rect">
            <a:avLst/>
          </a:prstGeom>
        </p:spPr>
      </p:pic>
      <p:sp>
        <p:nvSpPr>
          <p:cNvPr id="6" name="Slide Number Placeholder 5">
            <a:extLst>
              <a:ext uri="{FF2B5EF4-FFF2-40B4-BE49-F238E27FC236}">
                <a16:creationId xmlns:a16="http://schemas.microsoft.com/office/drawing/2014/main" id="{02B731C6-2EA8-AC1F-2F03-6B848F0457B9}"/>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6</a:t>
            </a:fld>
            <a:endParaRPr lang="en-US"/>
          </a:p>
        </p:txBody>
      </p:sp>
      <p:sp>
        <p:nvSpPr>
          <p:cNvPr id="9" name="CasellaDiTesto 8">
            <a:extLst>
              <a:ext uri="{FF2B5EF4-FFF2-40B4-BE49-F238E27FC236}">
                <a16:creationId xmlns:a16="http://schemas.microsoft.com/office/drawing/2014/main" id="{4EEF2176-206E-ACB3-6ACE-7B8506FC0AB0}"/>
              </a:ext>
            </a:extLst>
          </p:cNvPr>
          <p:cNvSpPr txBox="1"/>
          <p:nvPr/>
        </p:nvSpPr>
        <p:spPr>
          <a:xfrm>
            <a:off x="747132" y="654205"/>
            <a:ext cx="428578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cap="all" err="1">
                <a:solidFill>
                  <a:srgbClr val="15C7C1"/>
                </a:solidFill>
                <a:ea typeface="+mn-lt"/>
                <a:cs typeface="+mn-lt"/>
              </a:rPr>
              <a:t>algoritmo</a:t>
            </a:r>
            <a:r>
              <a:rPr lang="en-US" sz="3200" cap="all" dirty="0">
                <a:solidFill>
                  <a:srgbClr val="15C7C1"/>
                </a:solidFill>
                <a:ea typeface="+mn-lt"/>
                <a:cs typeface="+mn-lt"/>
              </a:rPr>
              <a:t> </a:t>
            </a:r>
            <a:r>
              <a:rPr lang="en-US" sz="2800" cap="all" dirty="0">
                <a:solidFill>
                  <a:srgbClr val="15C7C1"/>
                </a:solidFill>
                <a:ea typeface="+mn-lt"/>
                <a:cs typeface="+mn-lt"/>
              </a:rPr>
              <a:t>di </a:t>
            </a:r>
            <a:r>
              <a:rPr lang="en-US" sz="2800" cap="all" err="1">
                <a:solidFill>
                  <a:srgbClr val="15C7C1"/>
                </a:solidFill>
                <a:ea typeface="+mn-lt"/>
                <a:cs typeface="+mn-lt"/>
              </a:rPr>
              <a:t>raccomandazione</a:t>
            </a:r>
            <a:endParaRPr lang="it-IT" err="1">
              <a:solidFill>
                <a:srgbClr val="15C7C1"/>
              </a:solidFill>
            </a:endParaRPr>
          </a:p>
        </p:txBody>
      </p:sp>
      <p:sp>
        <p:nvSpPr>
          <p:cNvPr id="45" name="Text Placeholder 14" hidden="1">
            <a:extLst>
              <a:ext uri="{FF2B5EF4-FFF2-40B4-BE49-F238E27FC236}">
                <a16:creationId xmlns:a16="http://schemas.microsoft.com/office/drawing/2014/main" id="{EADD97FC-0C85-B5CE-4DB2-B5D82390E508}"/>
              </a:ext>
            </a:extLst>
          </p:cNvPr>
          <p:cNvSpPr txBox="1">
            <a:spLocks/>
          </p:cNvSpPr>
          <p:nvPr/>
        </p:nvSpPr>
        <p:spPr>
          <a:xfrm>
            <a:off x="742026" y="383344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solidFill>
                  <a:srgbClr val="FFFFFF"/>
                </a:solidFill>
                <a:ea typeface="+mj-lt"/>
                <a:cs typeface="+mj-lt"/>
              </a:rPr>
              <a:t>Come </a:t>
            </a:r>
            <a:r>
              <a:rPr lang="en-ZA" err="1">
                <a:solidFill>
                  <a:srgbClr val="FFFFFF"/>
                </a:solidFill>
                <a:ea typeface="+mj-lt"/>
                <a:cs typeface="+mj-lt"/>
              </a:rPr>
              <a:t>viene</a:t>
            </a:r>
            <a:r>
              <a:rPr lang="en-ZA">
                <a:solidFill>
                  <a:srgbClr val="FFFFFF"/>
                </a:solidFill>
                <a:ea typeface="+mj-lt"/>
                <a:cs typeface="+mj-lt"/>
              </a:rPr>
              <a:t> </a:t>
            </a:r>
            <a:r>
              <a:rPr lang="en-ZA" err="1">
                <a:solidFill>
                  <a:srgbClr val="FFFFFF"/>
                </a:solidFill>
                <a:ea typeface="+mj-lt"/>
                <a:cs typeface="+mj-lt"/>
              </a:rPr>
              <a:t>utilizzata</a:t>
            </a:r>
            <a:endParaRPr lang="en-ZA" err="1">
              <a:solidFill>
                <a:srgbClr val="FFFFFF"/>
              </a:solidFill>
              <a:cs typeface="Posterama Bold"/>
            </a:endParaRPr>
          </a:p>
        </p:txBody>
      </p:sp>
      <p:sp>
        <p:nvSpPr>
          <p:cNvPr id="49" name="Text Placeholder 31">
            <a:extLst>
              <a:ext uri="{FF2B5EF4-FFF2-40B4-BE49-F238E27FC236}">
                <a16:creationId xmlns:a16="http://schemas.microsoft.com/office/drawing/2014/main" id="{07BF647D-218E-9CC2-08AA-53B8BA4E3769}"/>
              </a:ext>
            </a:extLst>
          </p:cNvPr>
          <p:cNvSpPr txBox="1">
            <a:spLocks/>
          </p:cNvSpPr>
          <p:nvPr/>
        </p:nvSpPr>
        <p:spPr>
          <a:xfrm>
            <a:off x="742893" y="2498343"/>
            <a:ext cx="5350150" cy="1075135"/>
          </a:xfrm>
          <a:prstGeom prst="rect">
            <a:avLst/>
          </a:prstGeom>
        </p:spPr>
        <p:txBody>
          <a:bodyPr vert="horz" lIns="91440" tIns="45720" rIns="91440" bIns="45720" rtlCol="0" anchor="t">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ea typeface="+mn-lt"/>
                <a:cs typeface="+mn-lt"/>
              </a:rPr>
              <a:t>La funzione </a:t>
            </a:r>
            <a:r>
              <a:rPr lang="it-IT" err="1">
                <a:solidFill>
                  <a:srgbClr val="FFFFFF"/>
                </a:solidFill>
                <a:latin typeface="Consolas"/>
                <a:ea typeface="+mn-lt"/>
                <a:cs typeface="+mn-lt"/>
              </a:rPr>
              <a:t>recommend_movies</a:t>
            </a:r>
            <a:r>
              <a:rPr lang="it-IT">
                <a:solidFill>
                  <a:srgbClr val="FFFFFF"/>
                </a:solidFill>
                <a:latin typeface="Consolas"/>
                <a:ea typeface="+mn-lt"/>
                <a:cs typeface="+mn-lt"/>
              </a:rPr>
              <a:t>()</a:t>
            </a:r>
            <a:r>
              <a:rPr lang="it-IT">
                <a:solidFill>
                  <a:srgbClr val="FFFFFF"/>
                </a:solidFill>
                <a:ea typeface="+mn-lt"/>
                <a:cs typeface="+mn-lt"/>
              </a:rPr>
              <a:t> implementa un sistema di filtraggio collaborativo basato su similarità coseno per suggerire film agli utenti dopo l'addestramento del modello.</a:t>
            </a:r>
          </a:p>
        </p:txBody>
      </p:sp>
      <p:sp>
        <p:nvSpPr>
          <p:cNvPr id="51" name="Text Placeholder 14">
            <a:extLst>
              <a:ext uri="{FF2B5EF4-FFF2-40B4-BE49-F238E27FC236}">
                <a16:creationId xmlns:a16="http://schemas.microsoft.com/office/drawing/2014/main" id="{0F375E2F-FFB4-7926-E735-CBE8777F3999}"/>
              </a:ext>
            </a:extLst>
          </p:cNvPr>
          <p:cNvSpPr txBox="1">
            <a:spLocks/>
          </p:cNvSpPr>
          <p:nvPr/>
        </p:nvSpPr>
        <p:spPr>
          <a:xfrm>
            <a:off x="742026" y="203512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err="1">
                <a:solidFill>
                  <a:srgbClr val="15C7C1"/>
                </a:solidFill>
                <a:ea typeface="+mj-lt"/>
                <a:cs typeface="+mj-lt"/>
              </a:rPr>
              <a:t>recommend_movies</a:t>
            </a:r>
            <a:r>
              <a:rPr lang="en-ZA" dirty="0">
                <a:solidFill>
                  <a:srgbClr val="15C7C1"/>
                </a:solidFill>
                <a:ea typeface="+mj-lt"/>
                <a:cs typeface="+mj-lt"/>
              </a:rPr>
              <a:t>()</a:t>
            </a:r>
            <a:endParaRPr lang="it-IT" dirty="0">
              <a:solidFill>
                <a:srgbClr val="15C7C1"/>
              </a:solidFill>
              <a:cs typeface="Posterama Bold"/>
            </a:endParaRPr>
          </a:p>
        </p:txBody>
      </p:sp>
      <p:sp>
        <p:nvSpPr>
          <p:cNvPr id="53" name="Text Placeholder 14">
            <a:extLst>
              <a:ext uri="{FF2B5EF4-FFF2-40B4-BE49-F238E27FC236}">
                <a16:creationId xmlns:a16="http://schemas.microsoft.com/office/drawing/2014/main" id="{266BF7C3-D17F-1480-D9DF-065EC0D59AB0}"/>
              </a:ext>
            </a:extLst>
          </p:cNvPr>
          <p:cNvSpPr txBox="1">
            <a:spLocks/>
          </p:cNvSpPr>
          <p:nvPr/>
        </p:nvSpPr>
        <p:spPr>
          <a:xfrm>
            <a:off x="742026" y="398584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solidFill>
                  <a:srgbClr val="15C7C1"/>
                </a:solidFill>
                <a:ea typeface="+mj-lt"/>
                <a:cs typeface="+mj-lt"/>
              </a:rPr>
              <a:t>Come </a:t>
            </a:r>
            <a:r>
              <a:rPr lang="en-ZA" err="1">
                <a:solidFill>
                  <a:srgbClr val="15C7C1"/>
                </a:solidFill>
                <a:ea typeface="+mj-lt"/>
                <a:cs typeface="+mj-lt"/>
              </a:rPr>
              <a:t>viene</a:t>
            </a:r>
            <a:r>
              <a:rPr lang="en-ZA" dirty="0">
                <a:solidFill>
                  <a:srgbClr val="15C7C1"/>
                </a:solidFill>
                <a:ea typeface="+mj-lt"/>
                <a:cs typeface="+mj-lt"/>
              </a:rPr>
              <a:t> </a:t>
            </a:r>
            <a:r>
              <a:rPr lang="en-ZA" err="1">
                <a:solidFill>
                  <a:srgbClr val="15C7C1"/>
                </a:solidFill>
                <a:ea typeface="+mj-lt"/>
                <a:cs typeface="+mj-lt"/>
              </a:rPr>
              <a:t>utilizzata</a:t>
            </a:r>
            <a:endParaRPr lang="en-ZA">
              <a:solidFill>
                <a:srgbClr val="15C7C1"/>
              </a:solidFill>
              <a:cs typeface="Posterama Bold"/>
            </a:endParaRPr>
          </a:p>
        </p:txBody>
      </p:sp>
      <p:sp>
        <p:nvSpPr>
          <p:cNvPr id="55" name="Text Placeholder 31">
            <a:extLst>
              <a:ext uri="{FF2B5EF4-FFF2-40B4-BE49-F238E27FC236}">
                <a16:creationId xmlns:a16="http://schemas.microsoft.com/office/drawing/2014/main" id="{7A937167-EAF0-BC38-5290-737AF6C4BACA}"/>
              </a:ext>
            </a:extLst>
          </p:cNvPr>
          <p:cNvSpPr txBox="1">
            <a:spLocks/>
          </p:cNvSpPr>
          <p:nvPr/>
        </p:nvSpPr>
        <p:spPr>
          <a:xfrm>
            <a:off x="742893" y="4357622"/>
            <a:ext cx="5350150" cy="1075135"/>
          </a:xfrm>
          <a:prstGeom prst="rect">
            <a:avLst/>
          </a:prstGeom>
        </p:spPr>
        <p:txBody>
          <a:bodyPr vert="horz" lIns="91440" tIns="45720" rIns="91440" bIns="45720" rtlCol="0" anchor="t">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ea typeface="+mn-lt"/>
                <a:cs typeface="+mn-lt"/>
              </a:rPr>
              <a:t>I suggerimenti ottenuti vengono utilizzati per simulare il feedback degli utenti e aggiornare il dataset in modo da migliorare ulteriormente il sistema di raccomandazione.</a:t>
            </a:r>
          </a:p>
        </p:txBody>
      </p:sp>
    </p:spTree>
    <p:extLst>
      <p:ext uri="{BB962C8B-B14F-4D97-AF65-F5344CB8AC3E}">
        <p14:creationId xmlns:p14="http://schemas.microsoft.com/office/powerpoint/2010/main" val="2244496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2F71232-AE97-8F3C-E300-A0DA91979557}"/>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immagine 4" descr="Immagine che contiene schermata, Blu elettrico, violetto, Blu intenso&#10;&#10;Il contenuto generato dall&amp;#39;intelligenza artificiale potrebbe non essere corretto.">
            <a:extLst>
              <a:ext uri="{FF2B5EF4-FFF2-40B4-BE49-F238E27FC236}">
                <a16:creationId xmlns:a16="http://schemas.microsoft.com/office/drawing/2014/main" id="{BB4552EF-B5C4-C61D-1F82-E2BBA0138168}"/>
              </a:ext>
            </a:extLst>
          </p:cNvPr>
          <p:cNvPicPr>
            <a:picLocks noGrp="1" noChangeAspect="1"/>
          </p:cNvPicPr>
          <p:nvPr>
            <p:ph type="pic" sz="quarter" idx="13"/>
          </p:nvPr>
        </p:nvPicPr>
        <p:blipFill>
          <a:blip r:embed="rId2">
            <a:alphaModFix amt="50000"/>
          </a:blip>
          <a:srcRect t="21868" r="-1" b="21867"/>
          <a:stretch/>
        </p:blipFill>
        <p:spPr>
          <a:xfrm flipH="1">
            <a:off x="20" y="10"/>
            <a:ext cx="12188930" cy="6857990"/>
          </a:xfrm>
          <a:prstGeom prst="rect">
            <a:avLst/>
          </a:prstGeom>
        </p:spPr>
      </p:pic>
      <p:sp>
        <p:nvSpPr>
          <p:cNvPr id="7" name="Title 6">
            <a:extLst>
              <a:ext uri="{FF2B5EF4-FFF2-40B4-BE49-F238E27FC236}">
                <a16:creationId xmlns:a16="http://schemas.microsoft.com/office/drawing/2014/main" id="{3C679450-7A3D-6313-AD2F-57EE1D9072D8}"/>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nSpc>
                <a:spcPct val="90000"/>
              </a:lnSpc>
            </a:pPr>
            <a:r>
              <a:rPr lang="en-US" sz="6600">
                <a:ln w="19050">
                  <a:solidFill>
                    <a:srgbClr val="15C7C7"/>
                  </a:solidFill>
                </a:ln>
                <a:solidFill>
                  <a:schemeClr val="bg1"/>
                </a:solidFill>
              </a:rPr>
              <a:t>Risultati</a:t>
            </a:r>
            <a:endParaRPr lang="en-US" sz="6600">
              <a:solidFill>
                <a:schemeClr val="bg1"/>
              </a:solidFill>
            </a:endParaRPr>
          </a:p>
        </p:txBody>
      </p:sp>
      <p:sp>
        <p:nvSpPr>
          <p:cNvPr id="19"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607530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F5B4A0FC-ADD0-4E64-B8C2-69CCEE2F5AF6}"/>
              </a:ext>
            </a:extLst>
          </p:cNvPr>
          <p:cNvSpPr>
            <a:spLocks noGrp="1"/>
          </p:cNvSpPr>
          <p:nvPr>
            <p:ph type="title"/>
          </p:nvPr>
        </p:nvSpPr>
        <p:spPr>
          <a:xfrm>
            <a:off x="729016" y="1643321"/>
            <a:ext cx="9558731" cy="466344"/>
          </a:xfrm>
        </p:spPr>
        <p:txBody>
          <a:bodyPr/>
          <a:lstStyle/>
          <a:p>
            <a:r>
              <a:rPr lang="en-US">
                <a:ea typeface="+mj-lt"/>
                <a:cs typeface="+mj-lt"/>
              </a:rPr>
              <a:t>Metodo per la </a:t>
            </a:r>
            <a:r>
              <a:rPr lang="en-US" err="1">
                <a:ea typeface="+mj-lt"/>
                <a:cs typeface="+mj-lt"/>
              </a:rPr>
              <a:t>scelta</a:t>
            </a:r>
            <a:r>
              <a:rPr lang="en-US">
                <a:ea typeface="+mj-lt"/>
                <a:cs typeface="+mj-lt"/>
              </a:rPr>
              <a:t> </a:t>
            </a:r>
            <a:r>
              <a:rPr lang="en-US" err="1">
                <a:ea typeface="+mj-lt"/>
                <a:cs typeface="+mj-lt"/>
              </a:rPr>
              <a:t>delle</a:t>
            </a:r>
            <a:r>
              <a:rPr lang="en-US">
                <a:ea typeface="+mj-lt"/>
                <a:cs typeface="+mj-lt"/>
              </a:rPr>
              <a:t> </a:t>
            </a:r>
            <a:r>
              <a:rPr lang="en-US" err="1">
                <a:ea typeface="+mj-lt"/>
                <a:cs typeface="+mj-lt"/>
              </a:rPr>
              <a:t>configurazioni</a:t>
            </a:r>
            <a:r>
              <a:rPr lang="en-US">
                <a:ea typeface="+mj-lt"/>
                <a:cs typeface="+mj-lt"/>
              </a:rPr>
              <a:t> </a:t>
            </a:r>
            <a:endParaRPr lang="it-IT"/>
          </a:p>
        </p:txBody>
      </p:sp>
      <p:sp>
        <p:nvSpPr>
          <p:cNvPr id="4" name="Text Placeholder 3">
            <a:extLst>
              <a:ext uri="{FF2B5EF4-FFF2-40B4-BE49-F238E27FC236}">
                <a16:creationId xmlns:a16="http://schemas.microsoft.com/office/drawing/2014/main" id="{2BE9939B-FA21-4FA1-A5DB-10BED2CBB0F7}"/>
              </a:ext>
            </a:extLst>
          </p:cNvPr>
          <p:cNvSpPr>
            <a:spLocks noGrp="1"/>
          </p:cNvSpPr>
          <p:nvPr>
            <p:ph type="body" sz="quarter" idx="14"/>
          </p:nvPr>
        </p:nvSpPr>
        <p:spPr>
          <a:xfrm>
            <a:off x="1201068" y="2806964"/>
            <a:ext cx="2693128" cy="991689"/>
          </a:xfrm>
        </p:spPr>
        <p:txBody>
          <a:bodyPr>
            <a:normAutofit fontScale="92500"/>
          </a:bodyPr>
          <a:lstStyle/>
          <a:p>
            <a:r>
              <a:rPr lang="en-US" dirty="0">
                <a:ea typeface="+mj-lt"/>
                <a:cs typeface="+mj-lt"/>
              </a:rPr>
              <a:t>AUC 40%</a:t>
            </a:r>
            <a:endParaRPr lang="it-IT" dirty="0"/>
          </a:p>
        </p:txBody>
      </p:sp>
      <p:sp>
        <p:nvSpPr>
          <p:cNvPr id="5" name="Text Placeholder 4">
            <a:extLst>
              <a:ext uri="{FF2B5EF4-FFF2-40B4-BE49-F238E27FC236}">
                <a16:creationId xmlns:a16="http://schemas.microsoft.com/office/drawing/2014/main" id="{1622F212-1398-4A65-88AF-8CF7AA202C16}"/>
              </a:ext>
            </a:extLst>
          </p:cNvPr>
          <p:cNvSpPr>
            <a:spLocks noGrp="1"/>
          </p:cNvSpPr>
          <p:nvPr>
            <p:ph type="body" sz="quarter" idx="20"/>
          </p:nvPr>
        </p:nvSpPr>
        <p:spPr>
          <a:xfrm>
            <a:off x="816075" y="4076963"/>
            <a:ext cx="3035881" cy="1485635"/>
          </a:xfrm>
        </p:spPr>
        <p:txBody>
          <a:bodyPr/>
          <a:lstStyle/>
          <a:p>
            <a:r>
              <a:rPr lang="en-US">
                <a:ea typeface="+mn-lt"/>
                <a:cs typeface="+mn-lt"/>
              </a:rPr>
              <a:t>Indica la </a:t>
            </a:r>
            <a:r>
              <a:rPr lang="en-US" err="1">
                <a:ea typeface="+mn-lt"/>
                <a:cs typeface="+mn-lt"/>
              </a:rPr>
              <a:t>capacità</a:t>
            </a:r>
            <a:r>
              <a:rPr lang="en-US">
                <a:ea typeface="+mn-lt"/>
                <a:cs typeface="+mn-lt"/>
              </a:rPr>
              <a:t> del </a:t>
            </a:r>
            <a:r>
              <a:rPr lang="en-US" err="1">
                <a:ea typeface="+mn-lt"/>
                <a:cs typeface="+mn-lt"/>
              </a:rPr>
              <a:t>modello</a:t>
            </a:r>
            <a:r>
              <a:rPr lang="en-US">
                <a:ea typeface="+mn-lt"/>
                <a:cs typeface="+mn-lt"/>
              </a:rPr>
              <a:t> di </a:t>
            </a:r>
            <a:r>
              <a:rPr lang="en-US" err="1">
                <a:ea typeface="+mn-lt"/>
                <a:cs typeface="+mn-lt"/>
              </a:rPr>
              <a:t>distinguere</a:t>
            </a:r>
            <a:r>
              <a:rPr lang="en-US">
                <a:ea typeface="+mn-lt"/>
                <a:cs typeface="+mn-lt"/>
              </a:rPr>
              <a:t> </a:t>
            </a:r>
            <a:r>
              <a:rPr lang="en-US" err="1">
                <a:ea typeface="+mn-lt"/>
                <a:cs typeface="+mn-lt"/>
              </a:rPr>
              <a:t>tra</a:t>
            </a:r>
            <a:r>
              <a:rPr lang="en-US">
                <a:ea typeface="+mn-lt"/>
                <a:cs typeface="+mn-lt"/>
              </a:rPr>
              <a:t> </a:t>
            </a:r>
            <a:r>
              <a:rPr lang="en-US" err="1">
                <a:ea typeface="+mn-lt"/>
                <a:cs typeface="+mn-lt"/>
              </a:rPr>
              <a:t>classi</a:t>
            </a:r>
            <a:r>
              <a:rPr lang="en-US">
                <a:ea typeface="+mn-lt"/>
                <a:cs typeface="+mn-lt"/>
              </a:rPr>
              <a:t> positive e negative.</a:t>
            </a:r>
            <a:endParaRPr lang="it-IT"/>
          </a:p>
        </p:txBody>
      </p:sp>
      <p:sp>
        <p:nvSpPr>
          <p:cNvPr id="8" name="Text Placeholder 7">
            <a:extLst>
              <a:ext uri="{FF2B5EF4-FFF2-40B4-BE49-F238E27FC236}">
                <a16:creationId xmlns:a16="http://schemas.microsoft.com/office/drawing/2014/main" id="{1D0370D4-F190-42D8-9B6E-CD2F019E9759}"/>
              </a:ext>
            </a:extLst>
          </p:cNvPr>
          <p:cNvSpPr>
            <a:spLocks noGrp="1"/>
          </p:cNvSpPr>
          <p:nvPr>
            <p:ph type="body" sz="quarter" idx="24"/>
          </p:nvPr>
        </p:nvSpPr>
        <p:spPr>
          <a:xfrm>
            <a:off x="5073324" y="2806964"/>
            <a:ext cx="2693128" cy="991689"/>
          </a:xfrm>
        </p:spPr>
        <p:txBody>
          <a:bodyPr>
            <a:normAutofit fontScale="85000" lnSpcReduction="10000"/>
          </a:bodyPr>
          <a:lstStyle/>
          <a:p>
            <a:r>
              <a:rPr lang="en-US">
                <a:ea typeface="+mj-lt"/>
                <a:cs typeface="+mj-lt"/>
              </a:rPr>
              <a:t>F1-score 40%</a:t>
            </a:r>
            <a:endParaRPr lang="it-IT"/>
          </a:p>
        </p:txBody>
      </p:sp>
      <p:sp>
        <p:nvSpPr>
          <p:cNvPr id="6" name="Text Placeholder 5">
            <a:extLst>
              <a:ext uri="{FF2B5EF4-FFF2-40B4-BE49-F238E27FC236}">
                <a16:creationId xmlns:a16="http://schemas.microsoft.com/office/drawing/2014/main" id="{DB6DFCE7-1E3B-4E8A-8EE5-65C858B45D3D}"/>
              </a:ext>
            </a:extLst>
          </p:cNvPr>
          <p:cNvSpPr>
            <a:spLocks noGrp="1"/>
          </p:cNvSpPr>
          <p:nvPr>
            <p:ph type="body" sz="quarter" idx="21"/>
          </p:nvPr>
        </p:nvSpPr>
        <p:spPr>
          <a:xfrm>
            <a:off x="4689632" y="4076963"/>
            <a:ext cx="3035880" cy="1485635"/>
          </a:xfrm>
        </p:spPr>
        <p:txBody>
          <a:bodyPr>
            <a:normAutofit/>
          </a:bodyPr>
          <a:lstStyle/>
          <a:p>
            <a:r>
              <a:rPr lang="en-US">
                <a:ea typeface="+mn-lt"/>
                <a:cs typeface="+mn-lt"/>
              </a:rPr>
              <a:t>Misura il </a:t>
            </a:r>
            <a:r>
              <a:rPr lang="en-US" err="1">
                <a:ea typeface="+mn-lt"/>
                <a:cs typeface="+mn-lt"/>
              </a:rPr>
              <a:t>bilanciamento</a:t>
            </a:r>
            <a:r>
              <a:rPr lang="en-US">
                <a:ea typeface="+mn-lt"/>
                <a:cs typeface="+mn-lt"/>
              </a:rPr>
              <a:t> </a:t>
            </a:r>
            <a:r>
              <a:rPr lang="en-US" err="1">
                <a:ea typeface="+mn-lt"/>
                <a:cs typeface="+mn-lt"/>
              </a:rPr>
              <a:t>tra</a:t>
            </a:r>
            <a:r>
              <a:rPr lang="en-US">
                <a:ea typeface="+mn-lt"/>
                <a:cs typeface="+mn-lt"/>
              </a:rPr>
              <a:t> Precision e Recall, </a:t>
            </a:r>
            <a:r>
              <a:rPr lang="en-US" err="1">
                <a:ea typeface="+mn-lt"/>
                <a:cs typeface="+mn-lt"/>
              </a:rPr>
              <a:t>cruciale</a:t>
            </a:r>
            <a:r>
              <a:rPr lang="en-US">
                <a:ea typeface="+mn-lt"/>
                <a:cs typeface="+mn-lt"/>
              </a:rPr>
              <a:t> per </a:t>
            </a:r>
            <a:r>
              <a:rPr lang="en-US" err="1">
                <a:ea typeface="+mn-lt"/>
                <a:cs typeface="+mn-lt"/>
              </a:rPr>
              <a:t>modelli</a:t>
            </a:r>
            <a:r>
              <a:rPr lang="en-US">
                <a:ea typeface="+mn-lt"/>
                <a:cs typeface="+mn-lt"/>
              </a:rPr>
              <a:t> con </a:t>
            </a:r>
            <a:r>
              <a:rPr lang="en-US" err="1">
                <a:ea typeface="+mn-lt"/>
                <a:cs typeface="+mn-lt"/>
              </a:rPr>
              <a:t>dati</a:t>
            </a:r>
            <a:r>
              <a:rPr lang="en-US">
                <a:ea typeface="+mn-lt"/>
                <a:cs typeface="+mn-lt"/>
              </a:rPr>
              <a:t> </a:t>
            </a:r>
            <a:r>
              <a:rPr lang="en-US" err="1">
                <a:ea typeface="+mn-lt"/>
                <a:cs typeface="+mn-lt"/>
              </a:rPr>
              <a:t>sbilanciati</a:t>
            </a:r>
            <a:r>
              <a:rPr lang="en-US">
                <a:ea typeface="+mn-lt"/>
                <a:cs typeface="+mn-lt"/>
              </a:rPr>
              <a:t>.</a:t>
            </a:r>
            <a:endParaRPr lang="it-IT"/>
          </a:p>
        </p:txBody>
      </p:sp>
      <p:sp>
        <p:nvSpPr>
          <p:cNvPr id="9" name="Text Placeholder 8">
            <a:extLst>
              <a:ext uri="{FF2B5EF4-FFF2-40B4-BE49-F238E27FC236}">
                <a16:creationId xmlns:a16="http://schemas.microsoft.com/office/drawing/2014/main" id="{54617D84-E4AF-4684-828C-7122D1E9D012}"/>
              </a:ext>
            </a:extLst>
          </p:cNvPr>
          <p:cNvSpPr>
            <a:spLocks noGrp="1"/>
          </p:cNvSpPr>
          <p:nvPr>
            <p:ph type="body" sz="quarter" idx="25"/>
          </p:nvPr>
        </p:nvSpPr>
        <p:spPr>
          <a:xfrm>
            <a:off x="8940173" y="2806964"/>
            <a:ext cx="2693128" cy="991689"/>
          </a:xfrm>
        </p:spPr>
        <p:txBody>
          <a:bodyPr>
            <a:normAutofit fontScale="92500" lnSpcReduction="20000"/>
          </a:bodyPr>
          <a:lstStyle/>
          <a:p>
            <a:r>
              <a:rPr lang="en-US">
                <a:ea typeface="+mj-lt"/>
                <a:cs typeface="+mj-lt"/>
              </a:rPr>
              <a:t>Loss 20%</a:t>
            </a:r>
            <a:endParaRPr lang="it-IT"/>
          </a:p>
        </p:txBody>
      </p:sp>
      <p:sp>
        <p:nvSpPr>
          <p:cNvPr id="7" name="Text Placeholder 6">
            <a:extLst>
              <a:ext uri="{FF2B5EF4-FFF2-40B4-BE49-F238E27FC236}">
                <a16:creationId xmlns:a16="http://schemas.microsoft.com/office/drawing/2014/main" id="{96A87E01-FC7F-44D2-A33A-093F69E616A1}"/>
              </a:ext>
            </a:extLst>
          </p:cNvPr>
          <p:cNvSpPr>
            <a:spLocks noGrp="1"/>
          </p:cNvSpPr>
          <p:nvPr>
            <p:ph type="body" sz="quarter" idx="23"/>
          </p:nvPr>
        </p:nvSpPr>
        <p:spPr>
          <a:xfrm>
            <a:off x="8563187" y="4076963"/>
            <a:ext cx="3023761" cy="1485635"/>
          </a:xfrm>
        </p:spPr>
        <p:txBody>
          <a:bodyPr>
            <a:normAutofit/>
          </a:bodyPr>
          <a:lstStyle/>
          <a:p>
            <a:r>
              <a:rPr lang="en-ZA" err="1">
                <a:ea typeface="+mn-lt"/>
                <a:cs typeface="+mn-lt"/>
              </a:rPr>
              <a:t>Considerata</a:t>
            </a:r>
            <a:r>
              <a:rPr lang="en-ZA">
                <a:ea typeface="+mn-lt"/>
                <a:cs typeface="+mn-lt"/>
              </a:rPr>
              <a:t> </a:t>
            </a:r>
            <a:r>
              <a:rPr lang="en-ZA" err="1">
                <a:ea typeface="+mn-lt"/>
                <a:cs typeface="+mn-lt"/>
              </a:rPr>
              <a:t>meno</a:t>
            </a:r>
            <a:r>
              <a:rPr lang="en-ZA">
                <a:ea typeface="+mn-lt"/>
                <a:cs typeface="+mn-lt"/>
              </a:rPr>
              <a:t> </a:t>
            </a:r>
            <a:r>
              <a:rPr lang="en-ZA" err="1">
                <a:ea typeface="+mn-lt"/>
                <a:cs typeface="+mn-lt"/>
              </a:rPr>
              <a:t>rilevante</a:t>
            </a:r>
            <a:r>
              <a:rPr lang="en-ZA">
                <a:ea typeface="+mn-lt"/>
                <a:cs typeface="+mn-lt"/>
              </a:rPr>
              <a:t> rispetto a AUC e F1-score, ma </a:t>
            </a:r>
            <a:r>
              <a:rPr lang="en-ZA" err="1">
                <a:ea typeface="+mn-lt"/>
                <a:cs typeface="+mn-lt"/>
              </a:rPr>
              <a:t>comunque</a:t>
            </a:r>
            <a:r>
              <a:rPr lang="en-ZA">
                <a:ea typeface="+mn-lt"/>
                <a:cs typeface="+mn-lt"/>
              </a:rPr>
              <a:t> </a:t>
            </a:r>
            <a:r>
              <a:rPr lang="en-ZA" err="1">
                <a:ea typeface="+mn-lt"/>
                <a:cs typeface="+mn-lt"/>
              </a:rPr>
              <a:t>indicativa</a:t>
            </a:r>
            <a:r>
              <a:rPr lang="en-ZA">
                <a:ea typeface="+mn-lt"/>
                <a:cs typeface="+mn-lt"/>
              </a:rPr>
              <a:t> </a:t>
            </a:r>
            <a:r>
              <a:rPr lang="en-ZA" err="1">
                <a:ea typeface="+mn-lt"/>
                <a:cs typeface="+mn-lt"/>
              </a:rPr>
              <a:t>della</a:t>
            </a:r>
            <a:r>
              <a:rPr lang="en-ZA">
                <a:ea typeface="+mn-lt"/>
                <a:cs typeface="+mn-lt"/>
              </a:rPr>
              <a:t> </a:t>
            </a:r>
            <a:r>
              <a:rPr lang="en-ZA" err="1">
                <a:ea typeface="+mn-lt"/>
                <a:cs typeface="+mn-lt"/>
              </a:rPr>
              <a:t>qualità</a:t>
            </a:r>
            <a:r>
              <a:rPr lang="en-ZA">
                <a:ea typeface="+mn-lt"/>
                <a:cs typeface="+mn-lt"/>
              </a:rPr>
              <a:t> </a:t>
            </a:r>
            <a:r>
              <a:rPr lang="en-ZA" err="1">
                <a:ea typeface="+mn-lt"/>
                <a:cs typeface="+mn-lt"/>
              </a:rPr>
              <a:t>dell'addestramento</a:t>
            </a:r>
            <a:r>
              <a:rPr lang="en-ZA">
                <a:ea typeface="+mn-lt"/>
                <a:cs typeface="+mn-lt"/>
              </a:rPr>
              <a:t>. </a:t>
            </a:r>
            <a:endParaRPr lang="it-IT">
              <a:ea typeface="+mn-lt"/>
              <a:cs typeface="+mn-lt"/>
            </a:endParaRPr>
          </a:p>
        </p:txBody>
      </p:sp>
      <p:sp>
        <p:nvSpPr>
          <p:cNvPr id="13" name="Slide Number Placeholder 12">
            <a:extLst>
              <a:ext uri="{FF2B5EF4-FFF2-40B4-BE49-F238E27FC236}">
                <a16:creationId xmlns:a16="http://schemas.microsoft.com/office/drawing/2014/main" id="{0CCE5032-D1E3-4E38-B2FF-0C381B149812}"/>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8</a:t>
            </a:fld>
            <a:endParaRPr lang="en-US"/>
          </a:p>
        </p:txBody>
      </p:sp>
    </p:spTree>
    <p:extLst>
      <p:ext uri="{BB962C8B-B14F-4D97-AF65-F5344CB8AC3E}">
        <p14:creationId xmlns:p14="http://schemas.microsoft.com/office/powerpoint/2010/main" val="3094425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D103FBC2-93DA-4F24-B8BE-37966E29D590}"/>
              </a:ext>
            </a:extLst>
          </p:cNvPr>
          <p:cNvSpPr>
            <a:spLocks noGrp="1"/>
          </p:cNvSpPr>
          <p:nvPr>
            <p:ph type="title"/>
          </p:nvPr>
        </p:nvSpPr>
        <p:spPr>
          <a:xfrm>
            <a:off x="1032845" y="572080"/>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09EE126B-B5CD-4FEC-A36A-5B51A1CE257E}"/>
              </a:ext>
            </a:extLst>
          </p:cNvPr>
          <p:cNvSpPr>
            <a:spLocks noGrp="1"/>
          </p:cNvSpPr>
          <p:nvPr>
            <p:ph type="sldNum" sz="quarter" idx="12"/>
          </p:nvPr>
        </p:nvSpPr>
        <p:spPr>
          <a:xfrm>
            <a:off x="8645324" y="6121494"/>
            <a:ext cx="2743200" cy="365125"/>
          </a:xfrm>
        </p:spPr>
        <p:txBody>
          <a:bodyPr/>
          <a:lstStyle/>
          <a:p>
            <a:fld id="{A402E4C0-AD5E-4E8C-9F21-7CCE474BDCEB}" type="slidenum">
              <a:rPr lang="en-US" smtClean="0"/>
              <a:pPr/>
              <a:t>9</a:t>
            </a:fld>
            <a:endParaRPr lang="en-US" dirty="0"/>
          </a:p>
        </p:txBody>
      </p:sp>
      <p:graphicFrame>
        <p:nvGraphicFramePr>
          <p:cNvPr id="8" name="Tabella 7">
            <a:extLst>
              <a:ext uri="{FF2B5EF4-FFF2-40B4-BE49-F238E27FC236}">
                <a16:creationId xmlns:a16="http://schemas.microsoft.com/office/drawing/2014/main" id="{6E830D91-3CDE-8C07-70A4-E2911653392B}"/>
              </a:ext>
            </a:extLst>
          </p:cNvPr>
          <p:cNvGraphicFramePr>
            <a:graphicFrameLocks noGrp="1"/>
          </p:cNvGraphicFramePr>
          <p:nvPr>
            <p:extLst>
              <p:ext uri="{D42A27DB-BD31-4B8C-83A1-F6EECF244321}">
                <p14:modId xmlns:p14="http://schemas.microsoft.com/office/powerpoint/2010/main" val="2264049439"/>
              </p:ext>
            </p:extLst>
          </p:nvPr>
        </p:nvGraphicFramePr>
        <p:xfrm>
          <a:off x="1032845" y="1161163"/>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12631">
                  <a:extLst>
                    <a:ext uri="{9D8B030D-6E8A-4147-A177-3AD203B41FA5}">
                      <a16:colId xmlns:a16="http://schemas.microsoft.com/office/drawing/2014/main" val="1073256242"/>
                    </a:ext>
                  </a:extLst>
                </a:gridCol>
                <a:gridCol w="1012631">
                  <a:extLst>
                    <a:ext uri="{9D8B030D-6E8A-4147-A177-3AD203B41FA5}">
                      <a16:colId xmlns:a16="http://schemas.microsoft.com/office/drawing/2014/main" val="3431247908"/>
                    </a:ext>
                  </a:extLst>
                </a:gridCol>
                <a:gridCol w="101263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dirty="0">
                          <a:solidFill>
                            <a:schemeClr val="bg1"/>
                          </a:solidFill>
                          <a:latin typeface="Verdana" panose="020B0604030504040204" pitchFamily="34" charset="0"/>
                          <a:ea typeface="Verdana" panose="020B0604030504040204" pitchFamily="34" charset="0"/>
                        </a:rPr>
                        <a:t>Hidden Channels</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Learning Rate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Batch Size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Num Neighbors</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Neg Sampling Ratio</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AUC</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F1-score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Precision</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Recall</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Loss</a:t>
                      </a:r>
                    </a:p>
                  </a:txBody>
                  <a:tcPr marL="47156" marR="47156" marT="23578" marB="23578" anchor="ctr"/>
                </a:tc>
                <a:extLst>
                  <a:ext uri="{0D108BD9-81ED-4DB2-BD59-A6C34878D82A}">
                    <a16:rowId xmlns:a16="http://schemas.microsoft.com/office/drawing/2014/main" val="3518305522"/>
                  </a:ext>
                </a:extLst>
              </a:tr>
              <a:tr h="449071">
                <a:tc>
                  <a:txBody>
                    <a:bodyPr/>
                    <a:lstStyle/>
                    <a:p>
                      <a:pPr algn="ctr"/>
                      <a:r>
                        <a:rPr lang="it-IT" sz="1200" kern="1200" dirty="0">
                          <a:solidFill>
                            <a:schemeClr val="bg1"/>
                          </a:solidFill>
                          <a:latin typeface="Verdana" panose="020B0604030504040204" pitchFamily="34" charset="0"/>
                          <a:ea typeface="Verdana" panose="020B0604030504040204" pitchFamily="34" charset="0"/>
                          <a:cs typeface="+mn-cs"/>
                        </a:rPr>
                        <a:t>64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[20, 10]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0.931089</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0.796777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0.809246</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0.784687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0.0635</a:t>
                      </a:r>
                    </a:p>
                  </a:txBody>
                  <a:tcPr marL="47156" marR="47156" marT="23578" marB="23578" anchor="ctr"/>
                </a:tc>
                <a:extLst>
                  <a:ext uri="{0D108BD9-81ED-4DB2-BD59-A6C34878D82A}">
                    <a16:rowId xmlns:a16="http://schemas.microsoft.com/office/drawing/2014/main" val="986126386"/>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0.931229</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0.796395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0.799700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0.793117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0.0829</a:t>
                      </a:r>
                    </a:p>
                  </a:txBody>
                  <a:tcPr marL="47156" marR="47156" marT="23578" marB="23578"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0.001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0.935655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0.788131</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0.829407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0.750769</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0.0942</a:t>
                      </a:r>
                    </a:p>
                  </a:txBody>
                  <a:tcPr marL="47156" marR="47156" marT="23578" marB="23578"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32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0.931749</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0.803575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0.791590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0.815928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0.1177</a:t>
                      </a:r>
                    </a:p>
                  </a:txBody>
                  <a:tcPr marL="47156" marR="47156" marT="23578" marB="23578"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0.930632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0.777145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0.847406</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0.717644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0.0857</a:t>
                      </a:r>
                    </a:p>
                  </a:txBody>
                  <a:tcPr marL="47156" marR="47156" marT="23578" marB="23578"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AD202C7D-119E-7063-009A-EFBF7435BF6A}"/>
              </a:ext>
            </a:extLst>
          </p:cNvPr>
          <p:cNvSpPr txBox="1"/>
          <p:nvPr/>
        </p:nvSpPr>
        <p:spPr>
          <a:xfrm>
            <a:off x="1032845" y="4182502"/>
            <a:ext cx="10042592" cy="2308324"/>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soluzioni più performanti tendono a utilizzare un numero maggiore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compreso tra 64 e 128, e un Learning Rate ridotto (0,001-0,005). </a:t>
            </a:r>
          </a:p>
          <a:p>
            <a:r>
              <a:rPr lang="it-IT" sz="1200" dirty="0">
                <a:solidFill>
                  <a:schemeClr val="bg1"/>
                </a:solidFill>
                <a:latin typeface="Verdana" panose="020B0604030504040204" pitchFamily="34" charset="0"/>
                <a:ea typeface="Verdana" panose="020B0604030504040204" pitchFamily="34" charset="0"/>
                <a:cs typeface="+mn-lt"/>
              </a:rPr>
              <a:t>Questa configurazione offre un ottimo equilibrio tra la capacità del modello di acquisire strutture complesse e la stabilità del processo di training.</a:t>
            </a:r>
          </a:p>
          <a:p>
            <a:r>
              <a:rPr lang="it-IT" sz="1200" dirty="0">
                <a:solidFill>
                  <a:schemeClr val="bg1"/>
                </a:solidFill>
                <a:latin typeface="Verdana" panose="020B0604030504040204" pitchFamily="34" charset="0"/>
                <a:ea typeface="Verdana" panose="020B0604030504040204" pitchFamily="34" charset="0"/>
                <a:cs typeface="+mn-lt"/>
              </a:rPr>
              <a:t>Un ulteriore elemento che influisce favorevolmente sulle prestazioni è l'uso di un Batch Size di 128 insieme a un numero maggiore di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coinvolti ([30, 15]). Questa configurazione consente al modello di sfruttare al massimo le informazioni del grafo, aumentando l'accuratezza senza intaccare l'efficienza computazionale.</a:t>
            </a:r>
          </a:p>
          <a:p>
            <a:r>
              <a:rPr lang="it-IT" sz="1200" dirty="0">
                <a:solidFill>
                  <a:schemeClr val="bg1"/>
                </a:solidFill>
                <a:latin typeface="Verdana" panose="020B0604030504040204" pitchFamily="34" charset="0"/>
                <a:ea typeface="Verdana" panose="020B0604030504040204" pitchFamily="34" charset="0"/>
                <a:cs typeface="+mn-lt"/>
              </a:rPr>
              <a:t>Dal punto di vista dei risultati, il modello è stabile, con un'AUC sempre superiore a 0,93, che indica una valida capacità di differenziare i collegamenti presenti da quelli assenti. Inoltre, l’F1-score è compreso tra 0,78 e 0,80, mostrando un buon equilibrio tra </a:t>
            </a:r>
            <a:r>
              <a:rPr lang="it-IT" sz="1200" dirty="0" err="1">
                <a:solidFill>
                  <a:schemeClr val="bg1"/>
                </a:solidFill>
                <a:latin typeface="Verdana" panose="020B0604030504040204" pitchFamily="34" charset="0"/>
                <a:ea typeface="Verdana" panose="020B0604030504040204" pitchFamily="34" charset="0"/>
                <a:cs typeface="+mn-lt"/>
              </a:rPr>
              <a:t>precision</a:t>
            </a:r>
            <a:r>
              <a:rPr lang="it-IT" sz="1200" dirty="0">
                <a:solidFill>
                  <a:schemeClr val="bg1"/>
                </a:solidFill>
                <a:latin typeface="Verdana" panose="020B0604030504040204" pitchFamily="34" charset="0"/>
                <a:ea typeface="Verdana" panose="020B0604030504040204" pitchFamily="34" charset="0"/>
                <a:cs typeface="+mn-lt"/>
              </a:rPr>
              <a:t> e recall.</a:t>
            </a:r>
          </a:p>
        </p:txBody>
      </p:sp>
      <p:sp>
        <p:nvSpPr>
          <p:cNvPr id="15" name="Title 18">
            <a:extLst>
              <a:ext uri="{FF2B5EF4-FFF2-40B4-BE49-F238E27FC236}">
                <a16:creationId xmlns:a16="http://schemas.microsoft.com/office/drawing/2014/main" id="{760572E5-35AC-806B-201E-68FC73F898AB}"/>
              </a:ext>
            </a:extLst>
          </p:cNvPr>
          <p:cNvSpPr txBox="1">
            <a:spLocks/>
          </p:cNvSpPr>
          <p:nvPr/>
        </p:nvSpPr>
        <p:spPr>
          <a:xfrm>
            <a:off x="6294547"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Iniziale</a:t>
            </a:r>
            <a:endParaRPr lang="en-US" dirty="0">
              <a:ln w="19050">
                <a:solidFill>
                  <a:prstClr val="white"/>
                </a:solidFill>
              </a:ln>
              <a:cs typeface="Posterama Bold"/>
            </a:endParaRPr>
          </a:p>
        </p:txBody>
      </p:sp>
    </p:spTree>
    <p:extLst>
      <p:ext uri="{BB962C8B-B14F-4D97-AF65-F5344CB8AC3E}">
        <p14:creationId xmlns:p14="http://schemas.microsoft.com/office/powerpoint/2010/main" val="3168340832"/>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C08EBEC-4760-45C2-B3A3-10A1EA33890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66D2D45-3944-4D77-9142-02FD272EF319}">
  <ds:schemaRefs>
    <ds:schemaRef ds:uri="http://schemas.microsoft.com/sharepoint/v3/contenttype/forms"/>
  </ds:schemaRefs>
</ds:datastoreItem>
</file>

<file path=customXml/itemProps3.xml><?xml version="1.0" encoding="utf-8"?>
<ds:datastoreItem xmlns:ds="http://schemas.openxmlformats.org/officeDocument/2006/customXml" ds:itemID="{3258F013-9E4A-4975-A97B-33FEBC5FEE80}">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271</TotalTime>
  <Words>3752</Words>
  <Application>Microsoft Office PowerPoint</Application>
  <PresentationFormat>Widescreen</PresentationFormat>
  <Paragraphs>931</Paragraphs>
  <Slides>30</Slides>
  <Notes>3</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30</vt:i4>
      </vt:variant>
    </vt:vector>
  </HeadingPairs>
  <TitlesOfParts>
    <vt:vector size="41" baseType="lpstr">
      <vt:lpstr>Arial</vt:lpstr>
      <vt:lpstr>Arial,Sans-Serif</vt:lpstr>
      <vt:lpstr>Bierstadt</vt:lpstr>
      <vt:lpstr>Calibri</vt:lpstr>
      <vt:lpstr>Consolas</vt:lpstr>
      <vt:lpstr>Courier New</vt:lpstr>
      <vt:lpstr>Posterama</vt:lpstr>
      <vt:lpstr>Posterama Bold</vt:lpstr>
      <vt:lpstr>Posterama Bold</vt:lpstr>
      <vt:lpstr>Verdana</vt:lpstr>
      <vt:lpstr>Office Theme</vt:lpstr>
      <vt:lpstr>GNNDO  Enhancing MovieLens Link Prediction with Recommender-Driven Inputs </vt:lpstr>
      <vt:lpstr>Problema</vt:lpstr>
      <vt:lpstr>Livelli di coplessità</vt:lpstr>
      <vt:lpstr>codice</vt:lpstr>
      <vt:lpstr>Presentazione standard di PowerPoint</vt:lpstr>
      <vt:lpstr>Presentazione standard di PowerPoint</vt:lpstr>
      <vt:lpstr>Risultati</vt:lpstr>
      <vt:lpstr>Metodo per la scelta delle configurazioni </vt:lpstr>
      <vt:lpstr>adam</vt:lpstr>
      <vt:lpstr>Presentazione standard di PowerPoint</vt:lpstr>
      <vt:lpstr>Presentazione standard di PowerPoint</vt:lpstr>
      <vt:lpstr>Presentazione standard di PowerPoint</vt:lpstr>
      <vt:lpstr>Grafici</vt:lpstr>
      <vt:lpstr>adam</vt:lpstr>
      <vt:lpstr>Presentazione standard di PowerPoint</vt:lpstr>
      <vt:lpstr>Presentazione standard di PowerPoint</vt:lpstr>
      <vt:lpstr>Presentazione standard di PowerPoint</vt:lpstr>
      <vt:lpstr>Grafici</vt:lpstr>
      <vt:lpstr>adam</vt:lpstr>
      <vt:lpstr>Presentazione standard di PowerPoint</vt:lpstr>
      <vt:lpstr>Presentazione standard di PowerPoint</vt:lpstr>
      <vt:lpstr>Presentazione standard di PowerPoint</vt:lpstr>
      <vt:lpstr>Grafici</vt:lpstr>
      <vt:lpstr>adam</vt:lpstr>
      <vt:lpstr>Presentazione standard di PowerPoint</vt:lpstr>
      <vt:lpstr>Presentazione standard di PowerPoint</vt:lpstr>
      <vt:lpstr>Presentazione standard di PowerPoint</vt:lpstr>
      <vt:lpstr>Grafici</vt:lpstr>
      <vt:lpstr>Conclusioni</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user</dc:creator>
  <cp:lastModifiedBy>Miriam Rigoni</cp:lastModifiedBy>
  <cp:revision>398</cp:revision>
  <dcterms:created xsi:type="dcterms:W3CDTF">2025-02-08T16:44:20Z</dcterms:created>
  <dcterms:modified xsi:type="dcterms:W3CDTF">2025-02-13T22:54:02Z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